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439" r:id="rId2"/>
    <p:sldId id="345" r:id="rId3"/>
    <p:sldId id="444" r:id="rId4"/>
    <p:sldId id="347" r:id="rId5"/>
    <p:sldId id="348" r:id="rId6"/>
    <p:sldId id="354" r:id="rId7"/>
    <p:sldId id="355" r:id="rId8"/>
    <p:sldId id="356" r:id="rId9"/>
    <p:sldId id="403" r:id="rId10"/>
    <p:sldId id="357" r:id="rId11"/>
    <p:sldId id="358" r:id="rId12"/>
    <p:sldId id="363" r:id="rId13"/>
    <p:sldId id="366" r:id="rId14"/>
    <p:sldId id="367" r:id="rId15"/>
    <p:sldId id="369" r:id="rId16"/>
    <p:sldId id="370" r:id="rId17"/>
    <p:sldId id="396" r:id="rId18"/>
    <p:sldId id="374" r:id="rId19"/>
    <p:sldId id="391" r:id="rId20"/>
    <p:sldId id="438" r:id="rId21"/>
    <p:sldId id="383" r:id="rId22"/>
    <p:sldId id="375" r:id="rId23"/>
    <p:sldId id="386" r:id="rId24"/>
    <p:sldId id="390" r:id="rId25"/>
    <p:sldId id="389" r:id="rId26"/>
    <p:sldId id="401" r:id="rId27"/>
    <p:sldId id="384" r:id="rId28"/>
    <p:sldId id="441" r:id="rId29"/>
    <p:sldId id="445" r:id="rId30"/>
    <p:sldId id="440" r:id="rId31"/>
    <p:sldId id="442" r:id="rId32"/>
    <p:sldId id="398" r:id="rId33"/>
    <p:sldId id="437" r:id="rId34"/>
    <p:sldId id="382" r:id="rId35"/>
    <p:sldId id="443" r:id="rId36"/>
    <p:sldId id="446" r:id="rId37"/>
    <p:sldId id="404" r:id="rId38"/>
    <p:sldId id="405" r:id="rId39"/>
    <p:sldId id="406" r:id="rId40"/>
    <p:sldId id="407" r:id="rId41"/>
    <p:sldId id="411" r:id="rId42"/>
    <p:sldId id="412" r:id="rId43"/>
    <p:sldId id="413" r:id="rId44"/>
    <p:sldId id="414" r:id="rId45"/>
    <p:sldId id="415" r:id="rId46"/>
    <p:sldId id="416" r:id="rId47"/>
    <p:sldId id="417" r:id="rId48"/>
    <p:sldId id="418" r:id="rId49"/>
    <p:sldId id="419" r:id="rId50"/>
    <p:sldId id="420" r:id="rId51"/>
    <p:sldId id="421" r:id="rId52"/>
    <p:sldId id="422" r:id="rId53"/>
    <p:sldId id="423" r:id="rId54"/>
    <p:sldId id="424" r:id="rId55"/>
    <p:sldId id="425" r:id="rId56"/>
    <p:sldId id="427" r:id="rId57"/>
    <p:sldId id="428" r:id="rId58"/>
    <p:sldId id="429" r:id="rId59"/>
    <p:sldId id="430" r:id="rId60"/>
    <p:sldId id="431" r:id="rId61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55426B"/>
    <a:srgbClr val="75C4F0"/>
    <a:srgbClr val="FFFA9C"/>
    <a:srgbClr val="FFFFFF"/>
    <a:srgbClr val="1C86AF"/>
    <a:srgbClr val="5887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54" autoAdjust="0"/>
    <p:restoredTop sz="89517" autoAdjust="0"/>
  </p:normalViewPr>
  <p:slideViewPr>
    <p:cSldViewPr>
      <p:cViewPr varScale="1">
        <p:scale>
          <a:sx n="64" d="100"/>
          <a:sy n="64" d="100"/>
        </p:scale>
        <p:origin x="774" y="1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3A173E3-3153-482C-A71D-7270A6DF852D}" type="datetimeFigureOut">
              <a:rPr lang="en-GB"/>
              <a:pPr>
                <a:defRPr/>
              </a:pPr>
              <a:t>08/01/2021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599BBC7-E373-47F6-ADF0-E0CE25C125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9074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B910D63-D3FC-4E0B-B63A-0B7A1DD6E1D4}" type="slidenum">
              <a:rPr lang="en-GB" altLang="en-US" smtClean="0"/>
              <a:pPr eaLnBrk="1" hangingPunct="1"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80791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773F7-66E4-4209-902C-CFF1BC2A8BC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8593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773F7-66E4-4209-902C-CFF1BC2A8BC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890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01365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baseline="0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94653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14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85732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00824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endParaRPr lang="en-GB" alt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16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79135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344F60E-1CAA-46C1-963D-2575E03B2B80}" type="slidenum">
              <a:rPr lang="en-GB" altLang="en-US" smtClean="0"/>
              <a:pPr eaLnBrk="1" hangingPunct="1"/>
              <a:t>17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32866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18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89532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alt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58278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0B7B996-E879-463C-9A08-5F49B07ABF2B}" type="slidenum">
              <a:rPr lang="en-GB" altLang="en-US" smtClean="0"/>
              <a:pPr eaLnBrk="1" hangingPunct="1"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89838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alt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222284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02020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baseline="0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72986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baseline="0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7826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baseline="0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86443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baseline="0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991481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baseline="0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186046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8536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baseline="0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28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03572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baseline="0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78153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dirty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0B7B996-E879-463C-9A08-5F49B07ABF2B}" type="slidenum">
              <a:rPr lang="en-GB" altLang="en-US" smtClean="0"/>
              <a:pPr eaLnBrk="1" hangingPunct="1"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09061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baseline="0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30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501572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baseline="0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31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58509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baseline="0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32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40109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baseline="0" dirty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6157DD1-1057-4557-B60A-26B134CCDCFA}" type="slidenum">
              <a:rPr lang="en-GB" altLang="en-US" smtClean="0"/>
              <a:pPr eaLnBrk="1" hangingPunct="1"/>
              <a:t>33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253526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alt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B440128-D01F-48F6-8BA0-DDCA27577A1E}" type="slidenum">
              <a:rPr lang="en-GB" altLang="en-US" smtClean="0"/>
              <a:pPr eaLnBrk="1" hangingPunct="1"/>
              <a:t>34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94512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alt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B440128-D01F-48F6-8BA0-DDCA27577A1E}" type="slidenum">
              <a:rPr lang="en-GB" altLang="en-US" smtClean="0"/>
              <a:pPr eaLnBrk="1" hangingPunct="1"/>
              <a:t>35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04398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GB" altLang="en-US" dirty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B440128-D01F-48F6-8BA0-DDCA27577A1E}" type="slidenum">
              <a:rPr lang="en-GB" altLang="en-US" smtClean="0"/>
              <a:pPr eaLnBrk="1" hangingPunct="1"/>
              <a:t>36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41370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3701AF4-BFF7-4570-850C-E9689BA7C459}" type="slidenum">
              <a:rPr lang="en-GB" altLang="en-US" smtClean="0"/>
              <a:pPr eaLnBrk="1" hangingPunct="1"/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61442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B64CD54-F0F2-428A-9A1F-2BAC30A270F8}" type="slidenum">
              <a:rPr lang="en-GB" altLang="en-US" smtClean="0"/>
              <a:pPr eaLnBrk="1" hangingPunct="1"/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49885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7E718D7-8E68-4CDD-B375-AC3D5445F2DC}" type="slidenum">
              <a:rPr lang="en-GB" altLang="en-US" smtClean="0"/>
              <a:pPr eaLnBrk="1" hangingPunct="1"/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90134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8AC037B-A9AB-4F34-BB96-8D6640938232}" type="slidenum">
              <a:rPr lang="en-GB" altLang="en-US" smtClean="0"/>
              <a:pPr eaLnBrk="1" hangingPunct="1"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4642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A86DA4A-A8FA-409E-840C-44FDCA0866A8}" type="slidenum">
              <a:rPr lang="en-GB" altLang="en-US" smtClean="0"/>
              <a:pPr eaLnBrk="1" hangingPunct="1"/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67938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3BBD6F0-0598-46A6-B5EF-ABC5B06759E7}" type="slidenum">
              <a:rPr lang="en-GB" altLang="en-US" smtClean="0"/>
              <a:pPr eaLnBrk="1" hangingPunct="1"/>
              <a:t>41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163682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00298E1-3E71-48E6-BB16-4D0D21554E45}" type="slidenum">
              <a:rPr lang="en-GB" altLang="en-US" smtClean="0"/>
              <a:pPr eaLnBrk="1" hangingPunct="1"/>
              <a:t>42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782306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3B07645-56BE-4256-9D17-92942614C8BB}" type="slidenum">
              <a:rPr lang="en-GB" altLang="en-US" smtClean="0"/>
              <a:pPr eaLnBrk="1" hangingPunct="1"/>
              <a:t>43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5434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B26CD23-C248-43D3-8C66-F806533CED08}" type="slidenum">
              <a:rPr lang="en-GB" altLang="en-US" smtClean="0"/>
              <a:pPr eaLnBrk="1" hangingPunct="1"/>
              <a:t>44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972835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5B4D2E8-E69A-4C3B-A1F8-4D2FF0B3019B}" type="slidenum">
              <a:rPr lang="en-GB" altLang="en-US" smtClean="0"/>
              <a:pPr eaLnBrk="1" hangingPunct="1"/>
              <a:t>45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04540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BC271BF-2A26-4B59-9C36-EE0ABE4CBC78}" type="slidenum">
              <a:rPr lang="en-GB" altLang="en-US" smtClean="0"/>
              <a:pPr eaLnBrk="1" hangingPunct="1"/>
              <a:t>46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62891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9C96221-06F7-44CA-8B37-7389A075F862}" type="slidenum">
              <a:rPr lang="en-GB" altLang="en-US" smtClean="0"/>
              <a:pPr eaLnBrk="1" hangingPunct="1"/>
              <a:t>47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1549414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58B1671-C192-44C8-B38A-7FD256C90A6C}" type="slidenum">
              <a:rPr lang="en-GB" altLang="en-US" smtClean="0"/>
              <a:pPr eaLnBrk="1" hangingPunct="1"/>
              <a:t>48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50473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5C94341-18D5-4B45-AED0-BE7ACED1136A}" type="slidenum">
              <a:rPr lang="en-GB" altLang="en-US" smtClean="0"/>
              <a:pPr eaLnBrk="1" hangingPunct="1"/>
              <a:t>49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00105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600"/>
              </a:spcBef>
            </a:pPr>
            <a:endParaRPr lang="en-GB" altLang="en-US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0E4B74F-7C3F-4199-AAFF-7B397276459B}" type="slidenum">
              <a:rPr lang="en-GB" altLang="en-US" smtClean="0"/>
              <a:pPr eaLnBrk="1" hangingPunct="1"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09065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A9E3C7E-1074-4802-B005-6A4E350E5E84}" type="slidenum">
              <a:rPr lang="en-GB" altLang="en-US" smtClean="0"/>
              <a:pPr eaLnBrk="1" hangingPunct="1"/>
              <a:t>50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13628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2C34A0D-9617-4A4B-BEB0-73A7CBE2AAF9}" type="slidenum">
              <a:rPr lang="en-GB" altLang="en-US" smtClean="0"/>
              <a:pPr eaLnBrk="1" hangingPunct="1"/>
              <a:t>51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973106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56CE336-1EE1-4E69-85CC-742C51B14D03}" type="slidenum">
              <a:rPr lang="en-GB" altLang="en-US" smtClean="0"/>
              <a:pPr eaLnBrk="1" hangingPunct="1"/>
              <a:t>52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67638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2C6EDC4-6FA1-4428-85C3-00E4DBD63BCE}" type="slidenum">
              <a:rPr lang="en-GB" altLang="en-US" smtClean="0"/>
              <a:pPr eaLnBrk="1" hangingPunct="1"/>
              <a:t>53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629119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CA498A7-D2C6-4292-93C0-716B4025634A}" type="slidenum">
              <a:rPr lang="en-GB" altLang="en-US" smtClean="0"/>
              <a:pPr eaLnBrk="1" hangingPunct="1"/>
              <a:t>54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9764062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3B0D613-C32B-405B-B733-D9E721F00C1C}" type="slidenum">
              <a:rPr lang="en-GB" altLang="en-US" smtClean="0"/>
              <a:pPr eaLnBrk="1" hangingPunct="1"/>
              <a:t>55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348069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D82E37F-C253-4E15-85B2-2C04CE55803A}" type="slidenum">
              <a:rPr lang="en-GB" altLang="en-US" smtClean="0"/>
              <a:pPr eaLnBrk="1" hangingPunct="1"/>
              <a:t>56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918927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B988D4C-90CC-4184-ABA7-04F1767C1868}" type="slidenum">
              <a:rPr lang="en-GB" altLang="en-US" smtClean="0"/>
              <a:pPr eaLnBrk="1" hangingPunct="1"/>
              <a:t>57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739567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6255D05-85EE-4B01-B64C-3CC7356BCD24}" type="slidenum">
              <a:rPr lang="en-GB" altLang="en-US" smtClean="0"/>
              <a:pPr eaLnBrk="1" hangingPunct="1"/>
              <a:t>58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48838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0B413DB-C5A5-4968-AB0C-932F93DA4DF7}" type="slidenum">
              <a:rPr lang="en-GB" altLang="en-US" smtClean="0"/>
              <a:pPr eaLnBrk="1" hangingPunct="1"/>
              <a:t>59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77606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0E4B74F-7C3F-4199-AAFF-7B397276459B}" type="slidenum">
              <a:rPr lang="en-GB" altLang="en-US" smtClean="0"/>
              <a:pPr eaLnBrk="1" hangingPunct="1"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268159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9823408-5467-41B3-96CF-0DBE41925D62}" type="slidenum">
              <a:rPr lang="en-GB" altLang="en-US" smtClean="0"/>
              <a:pPr eaLnBrk="1" hangingPunct="1"/>
              <a:t>60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5761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600"/>
              </a:spcBef>
            </a:pPr>
            <a:endParaRPr lang="en-GB" altLang="en-US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0E4B74F-7C3F-4199-AAFF-7B397276459B}" type="slidenum">
              <a:rPr lang="en-GB" altLang="en-US" smtClean="0"/>
              <a:pPr eaLnBrk="1" hangingPunct="1"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84958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600"/>
              </a:spcBef>
            </a:pPr>
            <a:endParaRPr lang="en-GB" altLang="en-US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0E4B74F-7C3F-4199-AAFF-7B397276459B}" type="slidenum">
              <a:rPr lang="en-GB" altLang="en-US" smtClean="0"/>
              <a:pPr eaLnBrk="1" hangingPunct="1"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1360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600"/>
              </a:spcBef>
            </a:pPr>
            <a:endParaRPr lang="en-GB" altLang="en-US" dirty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0E4B74F-7C3F-4199-AAFF-7B397276459B}" type="slidenum">
              <a:rPr lang="en-GB" altLang="en-US" smtClean="0"/>
              <a:pPr eaLnBrk="1" hangingPunct="1"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41920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3D79D-0EAE-445E-AF42-F2441FCB939A}" type="datetimeFigureOut">
              <a:rPr lang="en-GB"/>
              <a:pPr>
                <a:defRPr/>
              </a:pPr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F56C22-6473-472D-910B-7B2CB28F9A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1786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43741-13CE-4BF1-B506-816783E1A23F}" type="datetimeFigureOut">
              <a:rPr lang="en-GB"/>
              <a:pPr>
                <a:defRPr/>
              </a:pPr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B163E-2340-4648-9F31-0CB7E229BC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884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9BDFC-7BED-43F6-BE21-6CEEC9446EDE}" type="datetimeFigureOut">
              <a:rPr lang="en-GB"/>
              <a:pPr>
                <a:defRPr/>
              </a:pPr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D345E-5035-4F31-AF48-5960397FA6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286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872E7-8464-4DD9-B98D-5A0873F5419D}" type="datetimeFigureOut">
              <a:rPr lang="en-GB"/>
              <a:pPr>
                <a:defRPr/>
              </a:pPr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AD621-D07F-45DF-8E9B-077CBD8AA8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393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EC2B0-3AC6-4D8C-81B5-FF6A39BFA761}" type="datetimeFigureOut">
              <a:rPr lang="en-GB"/>
              <a:pPr>
                <a:defRPr/>
              </a:pPr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0F6CF-778F-4873-A5A4-632A3C1F41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30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F96F9-304A-46F8-9FAD-D1E9B0845C2C}" type="datetimeFigureOut">
              <a:rPr lang="en-GB"/>
              <a:pPr>
                <a:defRPr/>
              </a:pPr>
              <a:t>08/01/2021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76B74-4923-4580-A67F-8CDB4EEAF9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478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F2BD2-182C-4E4E-B794-AB58559A3C1B}" type="datetimeFigureOut">
              <a:rPr lang="en-GB"/>
              <a:pPr>
                <a:defRPr/>
              </a:pPr>
              <a:t>08/01/2021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155FE3-2620-472D-B94B-76E4649060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70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8956E-07DB-4480-ADBB-5966BB7EB404}" type="datetimeFigureOut">
              <a:rPr lang="en-GB"/>
              <a:pPr>
                <a:defRPr/>
              </a:pPr>
              <a:t>08/01/2021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9AAF8-EC4F-4E55-AFDA-B6028EBC6F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393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95D77-F6C4-4771-BF92-D3244DA04297}" type="datetimeFigureOut">
              <a:rPr lang="en-GB"/>
              <a:pPr>
                <a:defRPr/>
              </a:pPr>
              <a:t>08/01/2021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4832A-8C26-4E3D-9402-4A8F4BFB75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734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5B391-CDFA-4117-8C61-2D4BD946EC6F}" type="datetimeFigureOut">
              <a:rPr lang="en-GB"/>
              <a:pPr>
                <a:defRPr/>
              </a:pPr>
              <a:t>08/01/2021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8BE51-51B7-4C1F-93B0-121B972FD2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587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9D8AB-2511-44A1-ABFF-6067ACA7A1C1}" type="datetimeFigureOut">
              <a:rPr lang="en-GB"/>
              <a:pPr>
                <a:defRPr/>
              </a:pPr>
              <a:t>08/01/2021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DDAA1-8828-4E77-A509-D539BF04A2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59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6BDD9B-13F4-4E91-BD52-A84738A58EF1}" type="datetimeFigureOut">
              <a:rPr lang="en-GB"/>
              <a:pPr>
                <a:defRPr/>
              </a:pPr>
              <a:t>08/01/2021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190602-065A-4B35-9A46-A292F6673ED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4" Type="http://schemas.openxmlformats.org/officeDocument/2006/relationships/image" Target="../media/image66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frg.leeds.ac.uk/fakts.html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ds.group/ava-clastics/" TargetMode="External"/><Relationship Id="rId4" Type="http://schemas.openxmlformats.org/officeDocument/2006/relationships/hyperlink" Target="mailto:l.colombera@leeds.ac.uk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7" r="11692"/>
          <a:stretch/>
        </p:blipFill>
        <p:spPr>
          <a:xfrm>
            <a:off x="0" y="3771128"/>
            <a:ext cx="12192000" cy="3042248"/>
          </a:xfrm>
          <a:prstGeom prst="rect">
            <a:avLst/>
          </a:prstGeom>
        </p:spPr>
      </p:pic>
      <p:sp>
        <p:nvSpPr>
          <p:cNvPr id="338" name="Rectangle 337"/>
          <p:cNvSpPr/>
          <p:nvPr/>
        </p:nvSpPr>
        <p:spPr>
          <a:xfrm>
            <a:off x="0" y="1027114"/>
            <a:ext cx="12192000" cy="28218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053" name="Content Placeholder 2"/>
          <p:cNvSpPr>
            <a:spLocks noGrp="1"/>
          </p:cNvSpPr>
          <p:nvPr>
            <p:ph idx="1"/>
          </p:nvPr>
        </p:nvSpPr>
        <p:spPr>
          <a:xfrm>
            <a:off x="1524000" y="2708920"/>
            <a:ext cx="9144000" cy="649287"/>
          </a:xfrm>
        </p:spPr>
        <p:txBody>
          <a:bodyPr/>
          <a:lstStyle/>
          <a:p>
            <a:pPr algn="ctr">
              <a:spcBef>
                <a:spcPct val="0"/>
              </a:spcBef>
              <a:buFont typeface="Arial" charset="0"/>
              <a:buNone/>
            </a:pPr>
            <a:r>
              <a:rPr lang="en-GB" altLang="en-US" sz="2200" b="1" dirty="0">
                <a:latin typeface="Arial" charset="0"/>
                <a:cs typeface="Arial" charset="0"/>
              </a:rPr>
              <a:t>Luca Colombera</a:t>
            </a:r>
          </a:p>
        </p:txBody>
      </p:sp>
      <p:pic>
        <p:nvPicPr>
          <p:cNvPr id="205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298"/>
          <a:stretch>
            <a:fillRect/>
          </a:stretch>
        </p:blipFill>
        <p:spPr bwMode="auto">
          <a:xfrm>
            <a:off x="0" y="-4763"/>
            <a:ext cx="12192000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26" descr="Leeds_White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246063"/>
            <a:ext cx="2574925" cy="73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7" name="Group 833"/>
          <p:cNvGrpSpPr>
            <a:grpSpLocks/>
          </p:cNvGrpSpPr>
          <p:nvPr/>
        </p:nvGrpSpPr>
        <p:grpSpPr bwMode="auto">
          <a:xfrm>
            <a:off x="407368" y="236539"/>
            <a:ext cx="1312863" cy="790575"/>
            <a:chOff x="3068" y="912"/>
            <a:chExt cx="992" cy="586"/>
          </a:xfrm>
        </p:grpSpPr>
        <p:sp>
          <p:nvSpPr>
            <p:cNvPr id="2059" name="AutoShape 819"/>
            <p:cNvSpPr>
              <a:spLocks noChangeAspect="1" noChangeArrowheads="1" noTextEdit="1"/>
            </p:cNvSpPr>
            <p:nvPr/>
          </p:nvSpPr>
          <p:spPr bwMode="auto">
            <a:xfrm>
              <a:off x="3068" y="912"/>
              <a:ext cx="992" cy="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60" name="Freeform 822"/>
            <p:cNvSpPr>
              <a:spLocks noEditPoints="1"/>
            </p:cNvSpPr>
            <p:nvPr/>
          </p:nvSpPr>
          <p:spPr bwMode="auto">
            <a:xfrm>
              <a:off x="3138" y="919"/>
              <a:ext cx="864" cy="300"/>
            </a:xfrm>
            <a:custGeom>
              <a:avLst/>
              <a:gdLst>
                <a:gd name="T0" fmla="*/ 0 w 5653"/>
                <a:gd name="T1" fmla="*/ 0 h 1966"/>
                <a:gd name="T2" fmla="*/ 0 w 5653"/>
                <a:gd name="T3" fmla="*/ 0 h 1966"/>
                <a:gd name="T4" fmla="*/ 0 w 5653"/>
                <a:gd name="T5" fmla="*/ 0 h 1966"/>
                <a:gd name="T6" fmla="*/ 0 w 5653"/>
                <a:gd name="T7" fmla="*/ 0 h 1966"/>
                <a:gd name="T8" fmla="*/ 0 w 5653"/>
                <a:gd name="T9" fmla="*/ 0 h 1966"/>
                <a:gd name="T10" fmla="*/ 0 w 5653"/>
                <a:gd name="T11" fmla="*/ 0 h 1966"/>
                <a:gd name="T12" fmla="*/ 0 w 5653"/>
                <a:gd name="T13" fmla="*/ 0 h 1966"/>
                <a:gd name="T14" fmla="*/ 0 w 5653"/>
                <a:gd name="T15" fmla="*/ 0 h 1966"/>
                <a:gd name="T16" fmla="*/ 0 w 5653"/>
                <a:gd name="T17" fmla="*/ 0 h 1966"/>
                <a:gd name="T18" fmla="*/ 0 w 5653"/>
                <a:gd name="T19" fmla="*/ 0 h 1966"/>
                <a:gd name="T20" fmla="*/ 0 w 5653"/>
                <a:gd name="T21" fmla="*/ 0 h 1966"/>
                <a:gd name="T22" fmla="*/ 0 w 5653"/>
                <a:gd name="T23" fmla="*/ 0 h 1966"/>
                <a:gd name="T24" fmla="*/ 0 w 5653"/>
                <a:gd name="T25" fmla="*/ 0 h 1966"/>
                <a:gd name="T26" fmla="*/ 0 w 5653"/>
                <a:gd name="T27" fmla="*/ 0 h 1966"/>
                <a:gd name="T28" fmla="*/ 0 w 5653"/>
                <a:gd name="T29" fmla="*/ 0 h 1966"/>
                <a:gd name="T30" fmla="*/ 0 w 5653"/>
                <a:gd name="T31" fmla="*/ 0 h 1966"/>
                <a:gd name="T32" fmla="*/ 0 w 5653"/>
                <a:gd name="T33" fmla="*/ 0 h 1966"/>
                <a:gd name="T34" fmla="*/ 0 w 5653"/>
                <a:gd name="T35" fmla="*/ 0 h 1966"/>
                <a:gd name="T36" fmla="*/ 0 w 5653"/>
                <a:gd name="T37" fmla="*/ 0 h 1966"/>
                <a:gd name="T38" fmla="*/ 0 w 5653"/>
                <a:gd name="T39" fmla="*/ 0 h 1966"/>
                <a:gd name="T40" fmla="*/ 0 w 5653"/>
                <a:gd name="T41" fmla="*/ 0 h 1966"/>
                <a:gd name="T42" fmla="*/ 0 w 5653"/>
                <a:gd name="T43" fmla="*/ 0 h 1966"/>
                <a:gd name="T44" fmla="*/ 0 w 5653"/>
                <a:gd name="T45" fmla="*/ 0 h 1966"/>
                <a:gd name="T46" fmla="*/ 0 w 5653"/>
                <a:gd name="T47" fmla="*/ 0 h 1966"/>
                <a:gd name="T48" fmla="*/ 0 w 5653"/>
                <a:gd name="T49" fmla="*/ 0 h 1966"/>
                <a:gd name="T50" fmla="*/ 0 w 5653"/>
                <a:gd name="T51" fmla="*/ 0 h 1966"/>
                <a:gd name="T52" fmla="*/ 0 w 5653"/>
                <a:gd name="T53" fmla="*/ 0 h 1966"/>
                <a:gd name="T54" fmla="*/ 0 w 5653"/>
                <a:gd name="T55" fmla="*/ 0 h 1966"/>
                <a:gd name="T56" fmla="*/ 0 w 5653"/>
                <a:gd name="T57" fmla="*/ 0 h 1966"/>
                <a:gd name="T58" fmla="*/ 0 w 5653"/>
                <a:gd name="T59" fmla="*/ 0 h 1966"/>
                <a:gd name="T60" fmla="*/ 0 w 5653"/>
                <a:gd name="T61" fmla="*/ 0 h 1966"/>
                <a:gd name="T62" fmla="*/ 0 w 5653"/>
                <a:gd name="T63" fmla="*/ 0 h 1966"/>
                <a:gd name="T64" fmla="*/ 0 w 5653"/>
                <a:gd name="T65" fmla="*/ 0 h 1966"/>
                <a:gd name="T66" fmla="*/ 0 w 5653"/>
                <a:gd name="T67" fmla="*/ 0 h 1966"/>
                <a:gd name="T68" fmla="*/ 0 w 5653"/>
                <a:gd name="T69" fmla="*/ 0 h 1966"/>
                <a:gd name="T70" fmla="*/ 0 w 5653"/>
                <a:gd name="T71" fmla="*/ 0 h 1966"/>
                <a:gd name="T72" fmla="*/ 0 w 5653"/>
                <a:gd name="T73" fmla="*/ 0 h 1966"/>
                <a:gd name="T74" fmla="*/ 0 w 5653"/>
                <a:gd name="T75" fmla="*/ 0 h 1966"/>
                <a:gd name="T76" fmla="*/ 0 w 5653"/>
                <a:gd name="T77" fmla="*/ 0 h 1966"/>
                <a:gd name="T78" fmla="*/ 0 w 5653"/>
                <a:gd name="T79" fmla="*/ 0 h 1966"/>
                <a:gd name="T80" fmla="*/ 0 w 5653"/>
                <a:gd name="T81" fmla="*/ 0 h 1966"/>
                <a:gd name="T82" fmla="*/ 0 w 5653"/>
                <a:gd name="T83" fmla="*/ 0 h 1966"/>
                <a:gd name="T84" fmla="*/ 0 w 5653"/>
                <a:gd name="T85" fmla="*/ 0 h 1966"/>
                <a:gd name="T86" fmla="*/ 0 w 5653"/>
                <a:gd name="T87" fmla="*/ 0 h 1966"/>
                <a:gd name="T88" fmla="*/ 0 w 5653"/>
                <a:gd name="T89" fmla="*/ 0 h 1966"/>
                <a:gd name="T90" fmla="*/ 0 w 5653"/>
                <a:gd name="T91" fmla="*/ 0 h 1966"/>
                <a:gd name="T92" fmla="*/ 0 w 5653"/>
                <a:gd name="T93" fmla="*/ 0 h 1966"/>
                <a:gd name="T94" fmla="*/ 0 w 5653"/>
                <a:gd name="T95" fmla="*/ 0 h 19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53"/>
                <a:gd name="T145" fmla="*/ 0 h 1966"/>
                <a:gd name="T146" fmla="*/ 5653 w 5653"/>
                <a:gd name="T147" fmla="*/ 1966 h 196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53" h="1966">
                  <a:moveTo>
                    <a:pt x="0" y="32"/>
                  </a:moveTo>
                  <a:lnTo>
                    <a:pt x="1453" y="32"/>
                  </a:lnTo>
                  <a:lnTo>
                    <a:pt x="1453" y="439"/>
                  </a:lnTo>
                  <a:lnTo>
                    <a:pt x="590" y="439"/>
                  </a:lnTo>
                  <a:lnTo>
                    <a:pt x="590" y="772"/>
                  </a:lnTo>
                  <a:lnTo>
                    <a:pt x="1327" y="772"/>
                  </a:lnTo>
                  <a:lnTo>
                    <a:pt x="1327" y="1156"/>
                  </a:lnTo>
                  <a:lnTo>
                    <a:pt x="590" y="1156"/>
                  </a:lnTo>
                  <a:lnTo>
                    <a:pt x="590" y="1934"/>
                  </a:lnTo>
                  <a:lnTo>
                    <a:pt x="0" y="1934"/>
                  </a:lnTo>
                  <a:lnTo>
                    <a:pt x="0" y="32"/>
                  </a:lnTo>
                  <a:close/>
                  <a:moveTo>
                    <a:pt x="1778" y="1934"/>
                  </a:moveTo>
                  <a:lnTo>
                    <a:pt x="1778" y="32"/>
                  </a:lnTo>
                  <a:lnTo>
                    <a:pt x="2756" y="32"/>
                  </a:lnTo>
                  <a:lnTo>
                    <a:pt x="2861" y="34"/>
                  </a:lnTo>
                  <a:lnTo>
                    <a:pt x="2953" y="40"/>
                  </a:lnTo>
                  <a:lnTo>
                    <a:pt x="3038" y="50"/>
                  </a:lnTo>
                  <a:lnTo>
                    <a:pt x="3111" y="61"/>
                  </a:lnTo>
                  <a:lnTo>
                    <a:pt x="3174" y="79"/>
                  </a:lnTo>
                  <a:lnTo>
                    <a:pt x="3229" y="101"/>
                  </a:lnTo>
                  <a:lnTo>
                    <a:pt x="3280" y="130"/>
                  </a:lnTo>
                  <a:lnTo>
                    <a:pt x="3326" y="164"/>
                  </a:lnTo>
                  <a:lnTo>
                    <a:pt x="3369" y="205"/>
                  </a:lnTo>
                  <a:lnTo>
                    <a:pt x="3406" y="252"/>
                  </a:lnTo>
                  <a:lnTo>
                    <a:pt x="3438" y="304"/>
                  </a:lnTo>
                  <a:lnTo>
                    <a:pt x="3461" y="361"/>
                  </a:lnTo>
                  <a:lnTo>
                    <a:pt x="3479" y="424"/>
                  </a:lnTo>
                  <a:lnTo>
                    <a:pt x="3489" y="489"/>
                  </a:lnTo>
                  <a:lnTo>
                    <a:pt x="3493" y="560"/>
                  </a:lnTo>
                  <a:lnTo>
                    <a:pt x="3489" y="636"/>
                  </a:lnTo>
                  <a:lnTo>
                    <a:pt x="3477" y="707"/>
                  </a:lnTo>
                  <a:lnTo>
                    <a:pt x="3456" y="772"/>
                  </a:lnTo>
                  <a:lnTo>
                    <a:pt x="3426" y="833"/>
                  </a:lnTo>
                  <a:lnTo>
                    <a:pt x="3389" y="888"/>
                  </a:lnTo>
                  <a:lnTo>
                    <a:pt x="3345" y="938"/>
                  </a:lnTo>
                  <a:lnTo>
                    <a:pt x="3296" y="981"/>
                  </a:lnTo>
                  <a:lnTo>
                    <a:pt x="3241" y="1018"/>
                  </a:lnTo>
                  <a:lnTo>
                    <a:pt x="3200" y="1040"/>
                  </a:lnTo>
                  <a:lnTo>
                    <a:pt x="3150" y="1060"/>
                  </a:lnTo>
                  <a:lnTo>
                    <a:pt x="3095" y="1077"/>
                  </a:lnTo>
                  <a:lnTo>
                    <a:pt x="3034" y="1093"/>
                  </a:lnTo>
                  <a:lnTo>
                    <a:pt x="3099" y="1117"/>
                  </a:lnTo>
                  <a:lnTo>
                    <a:pt x="3150" y="1140"/>
                  </a:lnTo>
                  <a:lnTo>
                    <a:pt x="3188" y="1164"/>
                  </a:lnTo>
                  <a:lnTo>
                    <a:pt x="3205" y="1180"/>
                  </a:lnTo>
                  <a:lnTo>
                    <a:pt x="3227" y="1202"/>
                  </a:lnTo>
                  <a:lnTo>
                    <a:pt x="3253" y="1229"/>
                  </a:lnTo>
                  <a:lnTo>
                    <a:pt x="3282" y="1265"/>
                  </a:lnTo>
                  <a:lnTo>
                    <a:pt x="3310" y="1300"/>
                  </a:lnTo>
                  <a:lnTo>
                    <a:pt x="3333" y="1331"/>
                  </a:lnTo>
                  <a:lnTo>
                    <a:pt x="3351" y="1359"/>
                  </a:lnTo>
                  <a:lnTo>
                    <a:pt x="3363" y="1383"/>
                  </a:lnTo>
                  <a:lnTo>
                    <a:pt x="3648" y="1934"/>
                  </a:lnTo>
                  <a:lnTo>
                    <a:pt x="2985" y="1934"/>
                  </a:lnTo>
                  <a:lnTo>
                    <a:pt x="2670" y="1351"/>
                  </a:lnTo>
                  <a:lnTo>
                    <a:pt x="2640" y="1300"/>
                  </a:lnTo>
                  <a:lnTo>
                    <a:pt x="2613" y="1259"/>
                  </a:lnTo>
                  <a:lnTo>
                    <a:pt x="2587" y="1227"/>
                  </a:lnTo>
                  <a:lnTo>
                    <a:pt x="2564" y="1205"/>
                  </a:lnTo>
                  <a:lnTo>
                    <a:pt x="2532" y="1186"/>
                  </a:lnTo>
                  <a:lnTo>
                    <a:pt x="2497" y="1172"/>
                  </a:lnTo>
                  <a:lnTo>
                    <a:pt x="2459" y="1164"/>
                  </a:lnTo>
                  <a:lnTo>
                    <a:pt x="2420" y="1162"/>
                  </a:lnTo>
                  <a:lnTo>
                    <a:pt x="2369" y="1162"/>
                  </a:lnTo>
                  <a:lnTo>
                    <a:pt x="2369" y="1934"/>
                  </a:lnTo>
                  <a:lnTo>
                    <a:pt x="1778" y="1934"/>
                  </a:lnTo>
                  <a:close/>
                  <a:moveTo>
                    <a:pt x="2369" y="802"/>
                  </a:moveTo>
                  <a:lnTo>
                    <a:pt x="2615" y="802"/>
                  </a:lnTo>
                  <a:lnTo>
                    <a:pt x="2640" y="800"/>
                  </a:lnTo>
                  <a:lnTo>
                    <a:pt x="2674" y="796"/>
                  </a:lnTo>
                  <a:lnTo>
                    <a:pt x="2717" y="788"/>
                  </a:lnTo>
                  <a:lnTo>
                    <a:pt x="2770" y="776"/>
                  </a:lnTo>
                  <a:lnTo>
                    <a:pt x="2808" y="764"/>
                  </a:lnTo>
                  <a:lnTo>
                    <a:pt x="2839" y="745"/>
                  </a:lnTo>
                  <a:lnTo>
                    <a:pt x="2867" y="717"/>
                  </a:lnTo>
                  <a:lnTo>
                    <a:pt x="2886" y="684"/>
                  </a:lnTo>
                  <a:lnTo>
                    <a:pt x="2900" y="646"/>
                  </a:lnTo>
                  <a:lnTo>
                    <a:pt x="2904" y="607"/>
                  </a:lnTo>
                  <a:lnTo>
                    <a:pt x="2900" y="563"/>
                  </a:lnTo>
                  <a:lnTo>
                    <a:pt x="2890" y="526"/>
                  </a:lnTo>
                  <a:lnTo>
                    <a:pt x="2871" y="493"/>
                  </a:lnTo>
                  <a:lnTo>
                    <a:pt x="2845" y="465"/>
                  </a:lnTo>
                  <a:lnTo>
                    <a:pt x="2818" y="447"/>
                  </a:lnTo>
                  <a:lnTo>
                    <a:pt x="2782" y="434"/>
                  </a:lnTo>
                  <a:lnTo>
                    <a:pt x="2739" y="424"/>
                  </a:lnTo>
                  <a:lnTo>
                    <a:pt x="2686" y="418"/>
                  </a:lnTo>
                  <a:lnTo>
                    <a:pt x="2627" y="416"/>
                  </a:lnTo>
                  <a:lnTo>
                    <a:pt x="2369" y="416"/>
                  </a:lnTo>
                  <a:lnTo>
                    <a:pt x="2369" y="802"/>
                  </a:lnTo>
                  <a:close/>
                  <a:moveTo>
                    <a:pt x="4745" y="1245"/>
                  </a:moveTo>
                  <a:lnTo>
                    <a:pt x="4745" y="849"/>
                  </a:lnTo>
                  <a:lnTo>
                    <a:pt x="5653" y="849"/>
                  </a:lnTo>
                  <a:lnTo>
                    <a:pt x="5653" y="1660"/>
                  </a:lnTo>
                  <a:lnTo>
                    <a:pt x="5551" y="1727"/>
                  </a:lnTo>
                  <a:lnTo>
                    <a:pt x="5452" y="1784"/>
                  </a:lnTo>
                  <a:lnTo>
                    <a:pt x="5362" y="1832"/>
                  </a:lnTo>
                  <a:lnTo>
                    <a:pt x="5275" y="1873"/>
                  </a:lnTo>
                  <a:lnTo>
                    <a:pt x="5192" y="1903"/>
                  </a:lnTo>
                  <a:lnTo>
                    <a:pt x="5110" y="1924"/>
                  </a:lnTo>
                  <a:lnTo>
                    <a:pt x="5019" y="1942"/>
                  </a:lnTo>
                  <a:lnTo>
                    <a:pt x="4924" y="1956"/>
                  </a:lnTo>
                  <a:lnTo>
                    <a:pt x="4822" y="1964"/>
                  </a:lnTo>
                  <a:lnTo>
                    <a:pt x="4716" y="1966"/>
                  </a:lnTo>
                  <a:lnTo>
                    <a:pt x="4605" y="1962"/>
                  </a:lnTo>
                  <a:lnTo>
                    <a:pt x="4503" y="1954"/>
                  </a:lnTo>
                  <a:lnTo>
                    <a:pt x="4409" y="1938"/>
                  </a:lnTo>
                  <a:lnTo>
                    <a:pt x="4320" y="1914"/>
                  </a:lnTo>
                  <a:lnTo>
                    <a:pt x="4239" y="1885"/>
                  </a:lnTo>
                  <a:lnTo>
                    <a:pt x="4164" y="1849"/>
                  </a:lnTo>
                  <a:lnTo>
                    <a:pt x="4095" y="1808"/>
                  </a:lnTo>
                  <a:lnTo>
                    <a:pt x="4032" y="1761"/>
                  </a:lnTo>
                  <a:lnTo>
                    <a:pt x="3973" y="1708"/>
                  </a:lnTo>
                  <a:lnTo>
                    <a:pt x="3922" y="1647"/>
                  </a:lnTo>
                  <a:lnTo>
                    <a:pt x="3875" y="1580"/>
                  </a:lnTo>
                  <a:lnTo>
                    <a:pt x="3834" y="1507"/>
                  </a:lnTo>
                  <a:lnTo>
                    <a:pt x="3790" y="1412"/>
                  </a:lnTo>
                  <a:lnTo>
                    <a:pt x="3759" y="1314"/>
                  </a:lnTo>
                  <a:lnTo>
                    <a:pt x="3735" y="1209"/>
                  </a:lnTo>
                  <a:lnTo>
                    <a:pt x="3719" y="1099"/>
                  </a:lnTo>
                  <a:lnTo>
                    <a:pt x="3715" y="983"/>
                  </a:lnTo>
                  <a:lnTo>
                    <a:pt x="3719" y="881"/>
                  </a:lnTo>
                  <a:lnTo>
                    <a:pt x="3729" y="784"/>
                  </a:lnTo>
                  <a:lnTo>
                    <a:pt x="3747" y="691"/>
                  </a:lnTo>
                  <a:lnTo>
                    <a:pt x="3773" y="603"/>
                  </a:lnTo>
                  <a:lnTo>
                    <a:pt x="3804" y="520"/>
                  </a:lnTo>
                  <a:lnTo>
                    <a:pt x="3843" y="441"/>
                  </a:lnTo>
                  <a:lnTo>
                    <a:pt x="3891" y="369"/>
                  </a:lnTo>
                  <a:lnTo>
                    <a:pt x="3942" y="300"/>
                  </a:lnTo>
                  <a:lnTo>
                    <a:pt x="4003" y="239"/>
                  </a:lnTo>
                  <a:lnTo>
                    <a:pt x="4068" y="183"/>
                  </a:lnTo>
                  <a:lnTo>
                    <a:pt x="4141" y="134"/>
                  </a:lnTo>
                  <a:lnTo>
                    <a:pt x="4220" y="91"/>
                  </a:lnTo>
                  <a:lnTo>
                    <a:pt x="4288" y="63"/>
                  </a:lnTo>
                  <a:lnTo>
                    <a:pt x="4363" y="40"/>
                  </a:lnTo>
                  <a:lnTo>
                    <a:pt x="4448" y="22"/>
                  </a:lnTo>
                  <a:lnTo>
                    <a:pt x="4538" y="10"/>
                  </a:lnTo>
                  <a:lnTo>
                    <a:pt x="4635" y="2"/>
                  </a:lnTo>
                  <a:lnTo>
                    <a:pt x="4741" y="0"/>
                  </a:lnTo>
                  <a:lnTo>
                    <a:pt x="4842" y="2"/>
                  </a:lnTo>
                  <a:lnTo>
                    <a:pt x="4932" y="6"/>
                  </a:lnTo>
                  <a:lnTo>
                    <a:pt x="5015" y="14"/>
                  </a:lnTo>
                  <a:lnTo>
                    <a:pt x="5090" y="26"/>
                  </a:lnTo>
                  <a:lnTo>
                    <a:pt x="5155" y="40"/>
                  </a:lnTo>
                  <a:lnTo>
                    <a:pt x="5212" y="57"/>
                  </a:lnTo>
                  <a:lnTo>
                    <a:pt x="5287" y="89"/>
                  </a:lnTo>
                  <a:lnTo>
                    <a:pt x="5356" y="130"/>
                  </a:lnTo>
                  <a:lnTo>
                    <a:pt x="5417" y="178"/>
                  </a:lnTo>
                  <a:lnTo>
                    <a:pt x="5472" y="233"/>
                  </a:lnTo>
                  <a:lnTo>
                    <a:pt x="5521" y="298"/>
                  </a:lnTo>
                  <a:lnTo>
                    <a:pt x="5562" y="369"/>
                  </a:lnTo>
                  <a:lnTo>
                    <a:pt x="5598" y="449"/>
                  </a:lnTo>
                  <a:lnTo>
                    <a:pt x="5627" y="538"/>
                  </a:lnTo>
                  <a:lnTo>
                    <a:pt x="5060" y="638"/>
                  </a:lnTo>
                  <a:lnTo>
                    <a:pt x="5039" y="589"/>
                  </a:lnTo>
                  <a:lnTo>
                    <a:pt x="5013" y="544"/>
                  </a:lnTo>
                  <a:lnTo>
                    <a:pt x="4980" y="506"/>
                  </a:lnTo>
                  <a:lnTo>
                    <a:pt x="4940" y="475"/>
                  </a:lnTo>
                  <a:lnTo>
                    <a:pt x="4897" y="449"/>
                  </a:lnTo>
                  <a:lnTo>
                    <a:pt x="4846" y="432"/>
                  </a:lnTo>
                  <a:lnTo>
                    <a:pt x="4791" y="422"/>
                  </a:lnTo>
                  <a:lnTo>
                    <a:pt x="4728" y="418"/>
                  </a:lnTo>
                  <a:lnTo>
                    <a:pt x="4666" y="422"/>
                  </a:lnTo>
                  <a:lnTo>
                    <a:pt x="4607" y="432"/>
                  </a:lnTo>
                  <a:lnTo>
                    <a:pt x="4554" y="451"/>
                  </a:lnTo>
                  <a:lnTo>
                    <a:pt x="4505" y="477"/>
                  </a:lnTo>
                  <a:lnTo>
                    <a:pt x="4460" y="510"/>
                  </a:lnTo>
                  <a:lnTo>
                    <a:pt x="4420" y="552"/>
                  </a:lnTo>
                  <a:lnTo>
                    <a:pt x="4385" y="601"/>
                  </a:lnTo>
                  <a:lnTo>
                    <a:pt x="4355" y="658"/>
                  </a:lnTo>
                  <a:lnTo>
                    <a:pt x="4334" y="725"/>
                  </a:lnTo>
                  <a:lnTo>
                    <a:pt x="4318" y="800"/>
                  </a:lnTo>
                  <a:lnTo>
                    <a:pt x="4308" y="884"/>
                  </a:lnTo>
                  <a:lnTo>
                    <a:pt x="4304" y="977"/>
                  </a:lnTo>
                  <a:lnTo>
                    <a:pt x="4306" y="1062"/>
                  </a:lnTo>
                  <a:lnTo>
                    <a:pt x="4314" y="1139"/>
                  </a:lnTo>
                  <a:lnTo>
                    <a:pt x="4326" y="1209"/>
                  </a:lnTo>
                  <a:lnTo>
                    <a:pt x="4342" y="1272"/>
                  </a:lnTo>
                  <a:lnTo>
                    <a:pt x="4363" y="1328"/>
                  </a:lnTo>
                  <a:lnTo>
                    <a:pt x="4389" y="1377"/>
                  </a:lnTo>
                  <a:lnTo>
                    <a:pt x="4420" y="1418"/>
                  </a:lnTo>
                  <a:lnTo>
                    <a:pt x="4462" y="1458"/>
                  </a:lnTo>
                  <a:lnTo>
                    <a:pt x="4507" y="1491"/>
                  </a:lnTo>
                  <a:lnTo>
                    <a:pt x="4560" y="1517"/>
                  </a:lnTo>
                  <a:lnTo>
                    <a:pt x="4615" y="1534"/>
                  </a:lnTo>
                  <a:lnTo>
                    <a:pt x="4678" y="1546"/>
                  </a:lnTo>
                  <a:lnTo>
                    <a:pt x="4745" y="1550"/>
                  </a:lnTo>
                  <a:lnTo>
                    <a:pt x="4810" y="1546"/>
                  </a:lnTo>
                  <a:lnTo>
                    <a:pt x="4871" y="1536"/>
                  </a:lnTo>
                  <a:lnTo>
                    <a:pt x="4932" y="1521"/>
                  </a:lnTo>
                  <a:lnTo>
                    <a:pt x="4995" y="1497"/>
                  </a:lnTo>
                  <a:lnTo>
                    <a:pt x="5062" y="1465"/>
                  </a:lnTo>
                  <a:lnTo>
                    <a:pt x="5137" y="1424"/>
                  </a:lnTo>
                  <a:lnTo>
                    <a:pt x="5137" y="1245"/>
                  </a:lnTo>
                  <a:lnTo>
                    <a:pt x="4745" y="12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1" name="Freeform 823"/>
            <p:cNvSpPr>
              <a:spLocks noEditPoints="1"/>
            </p:cNvSpPr>
            <p:nvPr/>
          </p:nvSpPr>
          <p:spPr bwMode="auto">
            <a:xfrm>
              <a:off x="3134" y="914"/>
              <a:ext cx="873" cy="310"/>
            </a:xfrm>
            <a:custGeom>
              <a:avLst/>
              <a:gdLst>
                <a:gd name="T0" fmla="*/ 0 w 5717"/>
                <a:gd name="T1" fmla="*/ 0 h 2030"/>
                <a:gd name="T2" fmla="*/ 0 w 5717"/>
                <a:gd name="T3" fmla="*/ 0 h 2030"/>
                <a:gd name="T4" fmla="*/ 0 w 5717"/>
                <a:gd name="T5" fmla="*/ 0 h 2030"/>
                <a:gd name="T6" fmla="*/ 0 w 5717"/>
                <a:gd name="T7" fmla="*/ 0 h 2030"/>
                <a:gd name="T8" fmla="*/ 0 w 5717"/>
                <a:gd name="T9" fmla="*/ 0 h 2030"/>
                <a:gd name="T10" fmla="*/ 0 w 5717"/>
                <a:gd name="T11" fmla="*/ 0 h 2030"/>
                <a:gd name="T12" fmla="*/ 0 w 5717"/>
                <a:gd name="T13" fmla="*/ 0 h 2030"/>
                <a:gd name="T14" fmla="*/ 0 w 5717"/>
                <a:gd name="T15" fmla="*/ 0 h 2030"/>
                <a:gd name="T16" fmla="*/ 0 w 5717"/>
                <a:gd name="T17" fmla="*/ 0 h 2030"/>
                <a:gd name="T18" fmla="*/ 0 w 5717"/>
                <a:gd name="T19" fmla="*/ 0 h 2030"/>
                <a:gd name="T20" fmla="*/ 0 w 5717"/>
                <a:gd name="T21" fmla="*/ 0 h 2030"/>
                <a:gd name="T22" fmla="*/ 0 w 5717"/>
                <a:gd name="T23" fmla="*/ 0 h 2030"/>
                <a:gd name="T24" fmla="*/ 0 w 5717"/>
                <a:gd name="T25" fmla="*/ 0 h 2030"/>
                <a:gd name="T26" fmla="*/ 0 w 5717"/>
                <a:gd name="T27" fmla="*/ 0 h 2030"/>
                <a:gd name="T28" fmla="*/ 0 w 5717"/>
                <a:gd name="T29" fmla="*/ 0 h 2030"/>
                <a:gd name="T30" fmla="*/ 0 w 5717"/>
                <a:gd name="T31" fmla="*/ 0 h 2030"/>
                <a:gd name="T32" fmla="*/ 0 w 5717"/>
                <a:gd name="T33" fmla="*/ 0 h 2030"/>
                <a:gd name="T34" fmla="*/ 0 w 5717"/>
                <a:gd name="T35" fmla="*/ 0 h 2030"/>
                <a:gd name="T36" fmla="*/ 0 w 5717"/>
                <a:gd name="T37" fmla="*/ 0 h 2030"/>
                <a:gd name="T38" fmla="*/ 0 w 5717"/>
                <a:gd name="T39" fmla="*/ 0 h 2030"/>
                <a:gd name="T40" fmla="*/ 0 w 5717"/>
                <a:gd name="T41" fmla="*/ 0 h 2030"/>
                <a:gd name="T42" fmla="*/ 0 w 5717"/>
                <a:gd name="T43" fmla="*/ 0 h 2030"/>
                <a:gd name="T44" fmla="*/ 0 w 5717"/>
                <a:gd name="T45" fmla="*/ 0 h 2030"/>
                <a:gd name="T46" fmla="*/ 0 w 5717"/>
                <a:gd name="T47" fmla="*/ 0 h 2030"/>
                <a:gd name="T48" fmla="*/ 0 w 5717"/>
                <a:gd name="T49" fmla="*/ 0 h 2030"/>
                <a:gd name="T50" fmla="*/ 0 w 5717"/>
                <a:gd name="T51" fmla="*/ 0 h 2030"/>
                <a:gd name="T52" fmla="*/ 0 w 5717"/>
                <a:gd name="T53" fmla="*/ 0 h 2030"/>
                <a:gd name="T54" fmla="*/ 0 w 5717"/>
                <a:gd name="T55" fmla="*/ 0 h 2030"/>
                <a:gd name="T56" fmla="*/ 0 w 5717"/>
                <a:gd name="T57" fmla="*/ 0 h 2030"/>
                <a:gd name="T58" fmla="*/ 0 w 5717"/>
                <a:gd name="T59" fmla="*/ 0 h 2030"/>
                <a:gd name="T60" fmla="*/ 0 w 5717"/>
                <a:gd name="T61" fmla="*/ 0 h 2030"/>
                <a:gd name="T62" fmla="*/ 0 w 5717"/>
                <a:gd name="T63" fmla="*/ 0 h 2030"/>
                <a:gd name="T64" fmla="*/ 0 w 5717"/>
                <a:gd name="T65" fmla="*/ 0 h 2030"/>
                <a:gd name="T66" fmla="*/ 0 w 5717"/>
                <a:gd name="T67" fmla="*/ 0 h 2030"/>
                <a:gd name="T68" fmla="*/ 0 w 5717"/>
                <a:gd name="T69" fmla="*/ 0 h 2030"/>
                <a:gd name="T70" fmla="*/ 0 w 5717"/>
                <a:gd name="T71" fmla="*/ 0 h 2030"/>
                <a:gd name="T72" fmla="*/ 0 w 5717"/>
                <a:gd name="T73" fmla="*/ 0 h 2030"/>
                <a:gd name="T74" fmla="*/ 0 w 5717"/>
                <a:gd name="T75" fmla="*/ 0 h 2030"/>
                <a:gd name="T76" fmla="*/ 0 w 5717"/>
                <a:gd name="T77" fmla="*/ 0 h 2030"/>
                <a:gd name="T78" fmla="*/ 0 w 5717"/>
                <a:gd name="T79" fmla="*/ 0 h 2030"/>
                <a:gd name="T80" fmla="*/ 0 w 5717"/>
                <a:gd name="T81" fmla="*/ 0 h 2030"/>
                <a:gd name="T82" fmla="*/ 0 w 5717"/>
                <a:gd name="T83" fmla="*/ 0 h 2030"/>
                <a:gd name="T84" fmla="*/ 0 w 5717"/>
                <a:gd name="T85" fmla="*/ 0 h 2030"/>
                <a:gd name="T86" fmla="*/ 0 w 5717"/>
                <a:gd name="T87" fmla="*/ 0 h 2030"/>
                <a:gd name="T88" fmla="*/ 0 w 5717"/>
                <a:gd name="T89" fmla="*/ 0 h 2030"/>
                <a:gd name="T90" fmla="*/ 0 w 5717"/>
                <a:gd name="T91" fmla="*/ 0 h 2030"/>
                <a:gd name="T92" fmla="*/ 0 w 5717"/>
                <a:gd name="T93" fmla="*/ 0 h 2030"/>
                <a:gd name="T94" fmla="*/ 0 w 5717"/>
                <a:gd name="T95" fmla="*/ 0 h 2030"/>
                <a:gd name="T96" fmla="*/ 0 w 5717"/>
                <a:gd name="T97" fmla="*/ 0 h 2030"/>
                <a:gd name="T98" fmla="*/ 0 w 5717"/>
                <a:gd name="T99" fmla="*/ 0 h 2030"/>
                <a:gd name="T100" fmla="*/ 0 w 5717"/>
                <a:gd name="T101" fmla="*/ 0 h 2030"/>
                <a:gd name="T102" fmla="*/ 0 w 5717"/>
                <a:gd name="T103" fmla="*/ 0 h 2030"/>
                <a:gd name="T104" fmla="*/ 0 w 5717"/>
                <a:gd name="T105" fmla="*/ 0 h 2030"/>
                <a:gd name="T106" fmla="*/ 0 w 5717"/>
                <a:gd name="T107" fmla="*/ 0 h 2030"/>
                <a:gd name="T108" fmla="*/ 0 w 5717"/>
                <a:gd name="T109" fmla="*/ 0 h 2030"/>
                <a:gd name="T110" fmla="*/ 0 w 5717"/>
                <a:gd name="T111" fmla="*/ 0 h 2030"/>
                <a:gd name="T112" fmla="*/ 0 w 5717"/>
                <a:gd name="T113" fmla="*/ 0 h 2030"/>
                <a:gd name="T114" fmla="*/ 0 w 5717"/>
                <a:gd name="T115" fmla="*/ 0 h 2030"/>
                <a:gd name="T116" fmla="*/ 0 w 5717"/>
                <a:gd name="T117" fmla="*/ 0 h 2030"/>
                <a:gd name="T118" fmla="*/ 0 w 5717"/>
                <a:gd name="T119" fmla="*/ 0 h 2030"/>
                <a:gd name="T120" fmla="*/ 0 w 5717"/>
                <a:gd name="T121" fmla="*/ 0 h 2030"/>
                <a:gd name="T122" fmla="*/ 0 w 5717"/>
                <a:gd name="T123" fmla="*/ 0 h 2030"/>
                <a:gd name="T124" fmla="*/ 0 w 5717"/>
                <a:gd name="T125" fmla="*/ 0 h 20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717"/>
                <a:gd name="T190" fmla="*/ 0 h 2030"/>
                <a:gd name="T191" fmla="*/ 5717 w 5717"/>
                <a:gd name="T192" fmla="*/ 2030 h 20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717" h="2030">
                  <a:moveTo>
                    <a:pt x="32" y="33"/>
                  </a:moveTo>
                  <a:lnTo>
                    <a:pt x="1516" y="33"/>
                  </a:lnTo>
                  <a:lnTo>
                    <a:pt x="1516" y="506"/>
                  </a:lnTo>
                  <a:lnTo>
                    <a:pt x="654" y="506"/>
                  </a:lnTo>
                  <a:lnTo>
                    <a:pt x="654" y="774"/>
                  </a:lnTo>
                  <a:lnTo>
                    <a:pt x="1390" y="774"/>
                  </a:lnTo>
                  <a:lnTo>
                    <a:pt x="1390" y="1221"/>
                  </a:lnTo>
                  <a:lnTo>
                    <a:pt x="654" y="1221"/>
                  </a:lnTo>
                  <a:lnTo>
                    <a:pt x="654" y="1999"/>
                  </a:lnTo>
                  <a:lnTo>
                    <a:pt x="0" y="1999"/>
                  </a:lnTo>
                  <a:lnTo>
                    <a:pt x="0" y="33"/>
                  </a:lnTo>
                  <a:lnTo>
                    <a:pt x="32" y="33"/>
                  </a:lnTo>
                  <a:close/>
                  <a:moveTo>
                    <a:pt x="1453" y="96"/>
                  </a:moveTo>
                  <a:lnTo>
                    <a:pt x="63" y="96"/>
                  </a:lnTo>
                  <a:lnTo>
                    <a:pt x="63" y="1934"/>
                  </a:lnTo>
                  <a:lnTo>
                    <a:pt x="591" y="1934"/>
                  </a:lnTo>
                  <a:lnTo>
                    <a:pt x="591" y="1158"/>
                  </a:lnTo>
                  <a:lnTo>
                    <a:pt x="1327" y="1158"/>
                  </a:lnTo>
                  <a:lnTo>
                    <a:pt x="1327" y="837"/>
                  </a:lnTo>
                  <a:lnTo>
                    <a:pt x="591" y="837"/>
                  </a:lnTo>
                  <a:lnTo>
                    <a:pt x="591" y="441"/>
                  </a:lnTo>
                  <a:lnTo>
                    <a:pt x="1453" y="441"/>
                  </a:lnTo>
                  <a:lnTo>
                    <a:pt x="1453" y="96"/>
                  </a:lnTo>
                  <a:close/>
                  <a:moveTo>
                    <a:pt x="1778" y="1967"/>
                  </a:moveTo>
                  <a:lnTo>
                    <a:pt x="1778" y="33"/>
                  </a:lnTo>
                  <a:lnTo>
                    <a:pt x="2788" y="33"/>
                  </a:lnTo>
                  <a:lnTo>
                    <a:pt x="2877" y="35"/>
                  </a:lnTo>
                  <a:lnTo>
                    <a:pt x="2958" y="39"/>
                  </a:lnTo>
                  <a:lnTo>
                    <a:pt x="3033" y="45"/>
                  </a:lnTo>
                  <a:lnTo>
                    <a:pt x="3100" y="55"/>
                  </a:lnTo>
                  <a:lnTo>
                    <a:pt x="3161" y="67"/>
                  </a:lnTo>
                  <a:lnTo>
                    <a:pt x="3216" y="81"/>
                  </a:lnTo>
                  <a:lnTo>
                    <a:pt x="3265" y="100"/>
                  </a:lnTo>
                  <a:lnTo>
                    <a:pt x="3310" y="124"/>
                  </a:lnTo>
                  <a:lnTo>
                    <a:pt x="3354" y="153"/>
                  </a:lnTo>
                  <a:lnTo>
                    <a:pt x="3393" y="187"/>
                  </a:lnTo>
                  <a:lnTo>
                    <a:pt x="3430" y="224"/>
                  </a:lnTo>
                  <a:lnTo>
                    <a:pt x="3464" y="266"/>
                  </a:lnTo>
                  <a:lnTo>
                    <a:pt x="3493" y="313"/>
                  </a:lnTo>
                  <a:lnTo>
                    <a:pt x="3517" y="362"/>
                  </a:lnTo>
                  <a:lnTo>
                    <a:pt x="3535" y="415"/>
                  </a:lnTo>
                  <a:lnTo>
                    <a:pt x="3549" y="472"/>
                  </a:lnTo>
                  <a:lnTo>
                    <a:pt x="3556" y="532"/>
                  </a:lnTo>
                  <a:lnTo>
                    <a:pt x="3558" y="593"/>
                  </a:lnTo>
                  <a:lnTo>
                    <a:pt x="3554" y="673"/>
                  </a:lnTo>
                  <a:lnTo>
                    <a:pt x="3541" y="748"/>
                  </a:lnTo>
                  <a:lnTo>
                    <a:pt x="3517" y="817"/>
                  </a:lnTo>
                  <a:lnTo>
                    <a:pt x="3486" y="882"/>
                  </a:lnTo>
                  <a:lnTo>
                    <a:pt x="3446" y="939"/>
                  </a:lnTo>
                  <a:lnTo>
                    <a:pt x="3401" y="992"/>
                  </a:lnTo>
                  <a:lnTo>
                    <a:pt x="3348" y="1038"/>
                  </a:lnTo>
                  <a:lnTo>
                    <a:pt x="3289" y="1079"/>
                  </a:lnTo>
                  <a:lnTo>
                    <a:pt x="3245" y="1103"/>
                  </a:lnTo>
                  <a:lnTo>
                    <a:pt x="3194" y="1124"/>
                  </a:lnTo>
                  <a:lnTo>
                    <a:pt x="3186" y="1126"/>
                  </a:lnTo>
                  <a:lnTo>
                    <a:pt x="3176" y="1130"/>
                  </a:lnTo>
                  <a:lnTo>
                    <a:pt x="3169" y="1132"/>
                  </a:lnTo>
                  <a:lnTo>
                    <a:pt x="3170" y="1134"/>
                  </a:lnTo>
                  <a:lnTo>
                    <a:pt x="3208" y="1152"/>
                  </a:lnTo>
                  <a:lnTo>
                    <a:pt x="3239" y="1172"/>
                  </a:lnTo>
                  <a:lnTo>
                    <a:pt x="3259" y="1189"/>
                  </a:lnTo>
                  <a:lnTo>
                    <a:pt x="3283" y="1213"/>
                  </a:lnTo>
                  <a:lnTo>
                    <a:pt x="3308" y="1240"/>
                  </a:lnTo>
                  <a:lnTo>
                    <a:pt x="3338" y="1278"/>
                  </a:lnTo>
                  <a:lnTo>
                    <a:pt x="3367" y="1313"/>
                  </a:lnTo>
                  <a:lnTo>
                    <a:pt x="3391" y="1347"/>
                  </a:lnTo>
                  <a:lnTo>
                    <a:pt x="3411" y="1376"/>
                  </a:lnTo>
                  <a:lnTo>
                    <a:pt x="3424" y="1400"/>
                  </a:lnTo>
                  <a:lnTo>
                    <a:pt x="3708" y="1951"/>
                  </a:lnTo>
                  <a:lnTo>
                    <a:pt x="3732" y="1999"/>
                  </a:lnTo>
                  <a:lnTo>
                    <a:pt x="2997" y="1999"/>
                  </a:lnTo>
                  <a:lnTo>
                    <a:pt x="2987" y="1981"/>
                  </a:lnTo>
                  <a:lnTo>
                    <a:pt x="2674" y="1400"/>
                  </a:lnTo>
                  <a:lnTo>
                    <a:pt x="2647" y="1351"/>
                  </a:lnTo>
                  <a:lnTo>
                    <a:pt x="2619" y="1311"/>
                  </a:lnTo>
                  <a:lnTo>
                    <a:pt x="2597" y="1284"/>
                  </a:lnTo>
                  <a:lnTo>
                    <a:pt x="2578" y="1264"/>
                  </a:lnTo>
                  <a:lnTo>
                    <a:pt x="2548" y="1248"/>
                  </a:lnTo>
                  <a:lnTo>
                    <a:pt x="2519" y="1236"/>
                  </a:lnTo>
                  <a:lnTo>
                    <a:pt x="2485" y="1229"/>
                  </a:lnTo>
                  <a:lnTo>
                    <a:pt x="2452" y="1227"/>
                  </a:lnTo>
                  <a:lnTo>
                    <a:pt x="2432" y="1227"/>
                  </a:lnTo>
                  <a:lnTo>
                    <a:pt x="2432" y="1999"/>
                  </a:lnTo>
                  <a:lnTo>
                    <a:pt x="1778" y="1999"/>
                  </a:lnTo>
                  <a:lnTo>
                    <a:pt x="1778" y="1967"/>
                  </a:lnTo>
                  <a:close/>
                  <a:moveTo>
                    <a:pt x="1841" y="96"/>
                  </a:moveTo>
                  <a:lnTo>
                    <a:pt x="1841" y="1934"/>
                  </a:lnTo>
                  <a:lnTo>
                    <a:pt x="2367" y="1934"/>
                  </a:lnTo>
                  <a:lnTo>
                    <a:pt x="2367" y="1164"/>
                  </a:lnTo>
                  <a:lnTo>
                    <a:pt x="2452" y="1164"/>
                  </a:lnTo>
                  <a:lnTo>
                    <a:pt x="2495" y="1166"/>
                  </a:lnTo>
                  <a:lnTo>
                    <a:pt x="2536" y="1175"/>
                  </a:lnTo>
                  <a:lnTo>
                    <a:pt x="2576" y="1191"/>
                  </a:lnTo>
                  <a:lnTo>
                    <a:pt x="2613" y="1213"/>
                  </a:lnTo>
                  <a:lnTo>
                    <a:pt x="2643" y="1238"/>
                  </a:lnTo>
                  <a:lnTo>
                    <a:pt x="2672" y="1274"/>
                  </a:lnTo>
                  <a:lnTo>
                    <a:pt x="2700" y="1317"/>
                  </a:lnTo>
                  <a:lnTo>
                    <a:pt x="2729" y="1370"/>
                  </a:lnTo>
                  <a:lnTo>
                    <a:pt x="3035" y="1934"/>
                  </a:lnTo>
                  <a:lnTo>
                    <a:pt x="3627" y="1934"/>
                  </a:lnTo>
                  <a:lnTo>
                    <a:pt x="3367" y="1429"/>
                  </a:lnTo>
                  <a:lnTo>
                    <a:pt x="3356" y="1408"/>
                  </a:lnTo>
                  <a:lnTo>
                    <a:pt x="3340" y="1382"/>
                  </a:lnTo>
                  <a:lnTo>
                    <a:pt x="3316" y="1353"/>
                  </a:lnTo>
                  <a:lnTo>
                    <a:pt x="3289" y="1317"/>
                  </a:lnTo>
                  <a:lnTo>
                    <a:pt x="3261" y="1284"/>
                  </a:lnTo>
                  <a:lnTo>
                    <a:pt x="3235" y="1256"/>
                  </a:lnTo>
                  <a:lnTo>
                    <a:pt x="3216" y="1236"/>
                  </a:lnTo>
                  <a:lnTo>
                    <a:pt x="3200" y="1223"/>
                  </a:lnTo>
                  <a:lnTo>
                    <a:pt x="3176" y="1207"/>
                  </a:lnTo>
                  <a:lnTo>
                    <a:pt x="3145" y="1191"/>
                  </a:lnTo>
                  <a:lnTo>
                    <a:pt x="3104" y="1173"/>
                  </a:lnTo>
                  <a:lnTo>
                    <a:pt x="3056" y="1158"/>
                  </a:lnTo>
                  <a:lnTo>
                    <a:pt x="2948" y="1120"/>
                  </a:lnTo>
                  <a:lnTo>
                    <a:pt x="3060" y="1097"/>
                  </a:lnTo>
                  <a:lnTo>
                    <a:pt x="3119" y="1081"/>
                  </a:lnTo>
                  <a:lnTo>
                    <a:pt x="3172" y="1063"/>
                  </a:lnTo>
                  <a:lnTo>
                    <a:pt x="3218" y="1045"/>
                  </a:lnTo>
                  <a:lnTo>
                    <a:pt x="3257" y="1026"/>
                  </a:lnTo>
                  <a:lnTo>
                    <a:pt x="3308" y="988"/>
                  </a:lnTo>
                  <a:lnTo>
                    <a:pt x="3356" y="947"/>
                  </a:lnTo>
                  <a:lnTo>
                    <a:pt x="3397" y="902"/>
                  </a:lnTo>
                  <a:lnTo>
                    <a:pt x="3430" y="851"/>
                  </a:lnTo>
                  <a:lnTo>
                    <a:pt x="3450" y="813"/>
                  </a:lnTo>
                  <a:lnTo>
                    <a:pt x="3466" y="774"/>
                  </a:lnTo>
                  <a:lnTo>
                    <a:pt x="3478" y="732"/>
                  </a:lnTo>
                  <a:lnTo>
                    <a:pt x="3486" y="689"/>
                  </a:lnTo>
                  <a:lnTo>
                    <a:pt x="3491" y="642"/>
                  </a:lnTo>
                  <a:lnTo>
                    <a:pt x="3493" y="593"/>
                  </a:lnTo>
                  <a:lnTo>
                    <a:pt x="3491" y="537"/>
                  </a:lnTo>
                  <a:lnTo>
                    <a:pt x="3486" y="484"/>
                  </a:lnTo>
                  <a:lnTo>
                    <a:pt x="3474" y="433"/>
                  </a:lnTo>
                  <a:lnTo>
                    <a:pt x="3458" y="388"/>
                  </a:lnTo>
                  <a:lnTo>
                    <a:pt x="3436" y="344"/>
                  </a:lnTo>
                  <a:lnTo>
                    <a:pt x="3411" y="303"/>
                  </a:lnTo>
                  <a:lnTo>
                    <a:pt x="3381" y="266"/>
                  </a:lnTo>
                  <a:lnTo>
                    <a:pt x="3350" y="232"/>
                  </a:lnTo>
                  <a:lnTo>
                    <a:pt x="3316" y="205"/>
                  </a:lnTo>
                  <a:lnTo>
                    <a:pt x="3279" y="179"/>
                  </a:lnTo>
                  <a:lnTo>
                    <a:pt x="3239" y="159"/>
                  </a:lnTo>
                  <a:lnTo>
                    <a:pt x="3196" y="142"/>
                  </a:lnTo>
                  <a:lnTo>
                    <a:pt x="3147" y="128"/>
                  </a:lnTo>
                  <a:lnTo>
                    <a:pt x="3090" y="118"/>
                  </a:lnTo>
                  <a:lnTo>
                    <a:pt x="3025" y="108"/>
                  </a:lnTo>
                  <a:lnTo>
                    <a:pt x="2954" y="102"/>
                  </a:lnTo>
                  <a:lnTo>
                    <a:pt x="2875" y="98"/>
                  </a:lnTo>
                  <a:lnTo>
                    <a:pt x="2788" y="96"/>
                  </a:lnTo>
                  <a:lnTo>
                    <a:pt x="1841" y="96"/>
                  </a:lnTo>
                  <a:close/>
                  <a:moveTo>
                    <a:pt x="2432" y="803"/>
                  </a:moveTo>
                  <a:lnTo>
                    <a:pt x="2647" y="803"/>
                  </a:lnTo>
                  <a:lnTo>
                    <a:pt x="2670" y="801"/>
                  </a:lnTo>
                  <a:lnTo>
                    <a:pt x="2702" y="797"/>
                  </a:lnTo>
                  <a:lnTo>
                    <a:pt x="2745" y="789"/>
                  </a:lnTo>
                  <a:lnTo>
                    <a:pt x="2796" y="778"/>
                  </a:lnTo>
                  <a:lnTo>
                    <a:pt x="2818" y="772"/>
                  </a:lnTo>
                  <a:lnTo>
                    <a:pt x="2840" y="762"/>
                  </a:lnTo>
                  <a:lnTo>
                    <a:pt x="2857" y="748"/>
                  </a:lnTo>
                  <a:lnTo>
                    <a:pt x="2873" y="730"/>
                  </a:lnTo>
                  <a:lnTo>
                    <a:pt x="2897" y="689"/>
                  </a:lnTo>
                  <a:lnTo>
                    <a:pt x="2897" y="687"/>
                  </a:lnTo>
                  <a:lnTo>
                    <a:pt x="2901" y="665"/>
                  </a:lnTo>
                  <a:lnTo>
                    <a:pt x="2903" y="640"/>
                  </a:lnTo>
                  <a:lnTo>
                    <a:pt x="2901" y="602"/>
                  </a:lnTo>
                  <a:lnTo>
                    <a:pt x="2891" y="571"/>
                  </a:lnTo>
                  <a:lnTo>
                    <a:pt x="2877" y="543"/>
                  </a:lnTo>
                  <a:lnTo>
                    <a:pt x="2857" y="522"/>
                  </a:lnTo>
                  <a:lnTo>
                    <a:pt x="2855" y="522"/>
                  </a:lnTo>
                  <a:lnTo>
                    <a:pt x="2838" y="510"/>
                  </a:lnTo>
                  <a:lnTo>
                    <a:pt x="2814" y="500"/>
                  </a:lnTo>
                  <a:lnTo>
                    <a:pt x="2787" y="492"/>
                  </a:lnTo>
                  <a:lnTo>
                    <a:pt x="2749" y="486"/>
                  </a:lnTo>
                  <a:lnTo>
                    <a:pt x="2706" y="482"/>
                  </a:lnTo>
                  <a:lnTo>
                    <a:pt x="2659" y="480"/>
                  </a:lnTo>
                  <a:lnTo>
                    <a:pt x="2432" y="480"/>
                  </a:lnTo>
                  <a:lnTo>
                    <a:pt x="2432" y="803"/>
                  </a:lnTo>
                  <a:close/>
                  <a:moveTo>
                    <a:pt x="2647" y="866"/>
                  </a:moveTo>
                  <a:lnTo>
                    <a:pt x="2367" y="866"/>
                  </a:lnTo>
                  <a:lnTo>
                    <a:pt x="2367" y="417"/>
                  </a:lnTo>
                  <a:lnTo>
                    <a:pt x="2659" y="417"/>
                  </a:lnTo>
                  <a:lnTo>
                    <a:pt x="2712" y="419"/>
                  </a:lnTo>
                  <a:lnTo>
                    <a:pt x="2759" y="423"/>
                  </a:lnTo>
                  <a:lnTo>
                    <a:pt x="2800" y="429"/>
                  </a:lnTo>
                  <a:lnTo>
                    <a:pt x="2840" y="441"/>
                  </a:lnTo>
                  <a:lnTo>
                    <a:pt x="2871" y="457"/>
                  </a:lnTo>
                  <a:lnTo>
                    <a:pt x="2897" y="474"/>
                  </a:lnTo>
                  <a:lnTo>
                    <a:pt x="2928" y="506"/>
                  </a:lnTo>
                  <a:lnTo>
                    <a:pt x="2950" y="545"/>
                  </a:lnTo>
                  <a:lnTo>
                    <a:pt x="2964" y="589"/>
                  </a:lnTo>
                  <a:lnTo>
                    <a:pt x="2968" y="640"/>
                  </a:lnTo>
                  <a:lnTo>
                    <a:pt x="2966" y="675"/>
                  </a:lnTo>
                  <a:lnTo>
                    <a:pt x="2956" y="709"/>
                  </a:lnTo>
                  <a:lnTo>
                    <a:pt x="2944" y="740"/>
                  </a:lnTo>
                  <a:lnTo>
                    <a:pt x="2924" y="770"/>
                  </a:lnTo>
                  <a:lnTo>
                    <a:pt x="2901" y="795"/>
                  </a:lnTo>
                  <a:lnTo>
                    <a:pt x="2873" y="815"/>
                  </a:lnTo>
                  <a:lnTo>
                    <a:pt x="2844" y="831"/>
                  </a:lnTo>
                  <a:lnTo>
                    <a:pt x="2810" y="841"/>
                  </a:lnTo>
                  <a:lnTo>
                    <a:pt x="2757" y="852"/>
                  </a:lnTo>
                  <a:lnTo>
                    <a:pt x="2712" y="860"/>
                  </a:lnTo>
                  <a:lnTo>
                    <a:pt x="2674" y="864"/>
                  </a:lnTo>
                  <a:lnTo>
                    <a:pt x="2647" y="866"/>
                  </a:lnTo>
                  <a:close/>
                  <a:moveTo>
                    <a:pt x="4744" y="1278"/>
                  </a:moveTo>
                  <a:lnTo>
                    <a:pt x="4744" y="851"/>
                  </a:lnTo>
                  <a:lnTo>
                    <a:pt x="5717" y="851"/>
                  </a:lnTo>
                  <a:lnTo>
                    <a:pt x="5717" y="1709"/>
                  </a:lnTo>
                  <a:lnTo>
                    <a:pt x="5703" y="1719"/>
                  </a:lnTo>
                  <a:lnTo>
                    <a:pt x="5616" y="1776"/>
                  </a:lnTo>
                  <a:lnTo>
                    <a:pt x="5533" y="1827"/>
                  </a:lnTo>
                  <a:lnTo>
                    <a:pt x="5455" y="1871"/>
                  </a:lnTo>
                  <a:lnTo>
                    <a:pt x="5378" y="1908"/>
                  </a:lnTo>
                  <a:lnTo>
                    <a:pt x="5303" y="1940"/>
                  </a:lnTo>
                  <a:lnTo>
                    <a:pt x="5232" y="1965"/>
                  </a:lnTo>
                  <a:lnTo>
                    <a:pt x="5163" y="1985"/>
                  </a:lnTo>
                  <a:lnTo>
                    <a:pt x="5088" y="2003"/>
                  </a:lnTo>
                  <a:lnTo>
                    <a:pt x="5008" y="2014"/>
                  </a:lnTo>
                  <a:lnTo>
                    <a:pt x="4925" y="2024"/>
                  </a:lnTo>
                  <a:lnTo>
                    <a:pt x="4838" y="2028"/>
                  </a:lnTo>
                  <a:lnTo>
                    <a:pt x="4748" y="2030"/>
                  </a:lnTo>
                  <a:lnTo>
                    <a:pt x="4637" y="2026"/>
                  </a:lnTo>
                  <a:lnTo>
                    <a:pt x="4533" y="2016"/>
                  </a:lnTo>
                  <a:lnTo>
                    <a:pt x="4435" y="2001"/>
                  </a:lnTo>
                  <a:lnTo>
                    <a:pt x="4366" y="1985"/>
                  </a:lnTo>
                  <a:lnTo>
                    <a:pt x="4299" y="1963"/>
                  </a:lnTo>
                  <a:lnTo>
                    <a:pt x="4238" y="1940"/>
                  </a:lnTo>
                  <a:lnTo>
                    <a:pt x="4181" y="1912"/>
                  </a:lnTo>
                  <a:lnTo>
                    <a:pt x="4110" y="1869"/>
                  </a:lnTo>
                  <a:lnTo>
                    <a:pt x="4043" y="1819"/>
                  </a:lnTo>
                  <a:lnTo>
                    <a:pt x="3984" y="1762"/>
                  </a:lnTo>
                  <a:lnTo>
                    <a:pt x="3929" y="1699"/>
                  </a:lnTo>
                  <a:lnTo>
                    <a:pt x="3879" y="1630"/>
                  </a:lnTo>
                  <a:lnTo>
                    <a:pt x="3836" y="1554"/>
                  </a:lnTo>
                  <a:lnTo>
                    <a:pt x="3799" y="1475"/>
                  </a:lnTo>
                  <a:lnTo>
                    <a:pt x="3769" y="1390"/>
                  </a:lnTo>
                  <a:lnTo>
                    <a:pt x="3745" y="1301"/>
                  </a:lnTo>
                  <a:lnTo>
                    <a:pt x="3730" y="1209"/>
                  </a:lnTo>
                  <a:lnTo>
                    <a:pt x="3720" y="1114"/>
                  </a:lnTo>
                  <a:lnTo>
                    <a:pt x="3716" y="1016"/>
                  </a:lnTo>
                  <a:lnTo>
                    <a:pt x="3720" y="912"/>
                  </a:lnTo>
                  <a:lnTo>
                    <a:pt x="3730" y="811"/>
                  </a:lnTo>
                  <a:lnTo>
                    <a:pt x="3749" y="717"/>
                  </a:lnTo>
                  <a:lnTo>
                    <a:pt x="3775" y="626"/>
                  </a:lnTo>
                  <a:lnTo>
                    <a:pt x="3808" y="539"/>
                  </a:lnTo>
                  <a:lnTo>
                    <a:pt x="3848" y="459"/>
                  </a:lnTo>
                  <a:lnTo>
                    <a:pt x="3897" y="382"/>
                  </a:lnTo>
                  <a:lnTo>
                    <a:pt x="3952" y="311"/>
                  </a:lnTo>
                  <a:lnTo>
                    <a:pt x="4013" y="248"/>
                  </a:lnTo>
                  <a:lnTo>
                    <a:pt x="4082" y="191"/>
                  </a:lnTo>
                  <a:lnTo>
                    <a:pt x="4157" y="140"/>
                  </a:lnTo>
                  <a:lnTo>
                    <a:pt x="4238" y="96"/>
                  </a:lnTo>
                  <a:lnTo>
                    <a:pt x="4309" y="67"/>
                  </a:lnTo>
                  <a:lnTo>
                    <a:pt x="4387" y="41"/>
                  </a:lnTo>
                  <a:lnTo>
                    <a:pt x="4474" y="23"/>
                  </a:lnTo>
                  <a:lnTo>
                    <a:pt x="4567" y="10"/>
                  </a:lnTo>
                  <a:lnTo>
                    <a:pt x="4665" y="2"/>
                  </a:lnTo>
                  <a:lnTo>
                    <a:pt x="4773" y="0"/>
                  </a:lnTo>
                  <a:lnTo>
                    <a:pt x="4874" y="2"/>
                  </a:lnTo>
                  <a:lnTo>
                    <a:pt x="4966" y="8"/>
                  </a:lnTo>
                  <a:lnTo>
                    <a:pt x="5051" y="16"/>
                  </a:lnTo>
                  <a:lnTo>
                    <a:pt x="5128" y="27"/>
                  </a:lnTo>
                  <a:lnTo>
                    <a:pt x="5197" y="41"/>
                  </a:lnTo>
                  <a:lnTo>
                    <a:pt x="5256" y="59"/>
                  </a:lnTo>
                  <a:lnTo>
                    <a:pt x="5309" y="81"/>
                  </a:lnTo>
                  <a:lnTo>
                    <a:pt x="5358" y="106"/>
                  </a:lnTo>
                  <a:lnTo>
                    <a:pt x="5405" y="136"/>
                  </a:lnTo>
                  <a:lnTo>
                    <a:pt x="5449" y="169"/>
                  </a:lnTo>
                  <a:lnTo>
                    <a:pt x="5490" y="205"/>
                  </a:lnTo>
                  <a:lnTo>
                    <a:pt x="5527" y="246"/>
                  </a:lnTo>
                  <a:lnTo>
                    <a:pt x="5563" y="289"/>
                  </a:lnTo>
                  <a:lnTo>
                    <a:pt x="5594" y="337"/>
                  </a:lnTo>
                  <a:lnTo>
                    <a:pt x="5622" y="388"/>
                  </a:lnTo>
                  <a:lnTo>
                    <a:pt x="5648" y="443"/>
                  </a:lnTo>
                  <a:lnTo>
                    <a:pt x="5669" y="500"/>
                  </a:lnTo>
                  <a:lnTo>
                    <a:pt x="5689" y="563"/>
                  </a:lnTo>
                  <a:lnTo>
                    <a:pt x="5699" y="596"/>
                  </a:lnTo>
                  <a:lnTo>
                    <a:pt x="5663" y="602"/>
                  </a:lnTo>
                  <a:lnTo>
                    <a:pt x="5098" y="703"/>
                  </a:lnTo>
                  <a:lnTo>
                    <a:pt x="5071" y="709"/>
                  </a:lnTo>
                  <a:lnTo>
                    <a:pt x="5061" y="681"/>
                  </a:lnTo>
                  <a:lnTo>
                    <a:pt x="5043" y="636"/>
                  </a:lnTo>
                  <a:lnTo>
                    <a:pt x="5019" y="596"/>
                  </a:lnTo>
                  <a:lnTo>
                    <a:pt x="4990" y="561"/>
                  </a:lnTo>
                  <a:lnTo>
                    <a:pt x="4954" y="533"/>
                  </a:lnTo>
                  <a:lnTo>
                    <a:pt x="4929" y="518"/>
                  </a:lnTo>
                  <a:lnTo>
                    <a:pt x="4901" y="506"/>
                  </a:lnTo>
                  <a:lnTo>
                    <a:pt x="4870" y="496"/>
                  </a:lnTo>
                  <a:lnTo>
                    <a:pt x="4819" y="486"/>
                  </a:lnTo>
                  <a:lnTo>
                    <a:pt x="4760" y="482"/>
                  </a:lnTo>
                  <a:lnTo>
                    <a:pt x="4702" y="486"/>
                  </a:lnTo>
                  <a:lnTo>
                    <a:pt x="4647" y="496"/>
                  </a:lnTo>
                  <a:lnTo>
                    <a:pt x="4598" y="512"/>
                  </a:lnTo>
                  <a:lnTo>
                    <a:pt x="4555" y="535"/>
                  </a:lnTo>
                  <a:lnTo>
                    <a:pt x="4513" y="567"/>
                  </a:lnTo>
                  <a:lnTo>
                    <a:pt x="4476" y="604"/>
                  </a:lnTo>
                  <a:lnTo>
                    <a:pt x="4444" y="650"/>
                  </a:lnTo>
                  <a:lnTo>
                    <a:pt x="4417" y="703"/>
                  </a:lnTo>
                  <a:lnTo>
                    <a:pt x="4395" y="766"/>
                  </a:lnTo>
                  <a:lnTo>
                    <a:pt x="4383" y="819"/>
                  </a:lnTo>
                  <a:lnTo>
                    <a:pt x="4376" y="878"/>
                  </a:lnTo>
                  <a:lnTo>
                    <a:pt x="4370" y="941"/>
                  </a:lnTo>
                  <a:lnTo>
                    <a:pt x="4368" y="1010"/>
                  </a:lnTo>
                  <a:lnTo>
                    <a:pt x="4370" y="1083"/>
                  </a:lnTo>
                  <a:lnTo>
                    <a:pt x="4376" y="1150"/>
                  </a:lnTo>
                  <a:lnTo>
                    <a:pt x="4383" y="1211"/>
                  </a:lnTo>
                  <a:lnTo>
                    <a:pt x="4397" y="1266"/>
                  </a:lnTo>
                  <a:lnTo>
                    <a:pt x="4413" y="1315"/>
                  </a:lnTo>
                  <a:lnTo>
                    <a:pt x="4431" y="1359"/>
                  </a:lnTo>
                  <a:lnTo>
                    <a:pt x="4450" y="1396"/>
                  </a:lnTo>
                  <a:lnTo>
                    <a:pt x="4476" y="1429"/>
                  </a:lnTo>
                  <a:lnTo>
                    <a:pt x="4513" y="1467"/>
                  </a:lnTo>
                  <a:lnTo>
                    <a:pt x="4557" y="1496"/>
                  </a:lnTo>
                  <a:lnTo>
                    <a:pt x="4604" y="1520"/>
                  </a:lnTo>
                  <a:lnTo>
                    <a:pt x="4655" y="1538"/>
                  </a:lnTo>
                  <a:lnTo>
                    <a:pt x="4714" y="1548"/>
                  </a:lnTo>
                  <a:lnTo>
                    <a:pt x="4777" y="1552"/>
                  </a:lnTo>
                  <a:lnTo>
                    <a:pt x="4823" y="1550"/>
                  </a:lnTo>
                  <a:lnTo>
                    <a:pt x="4868" y="1544"/>
                  </a:lnTo>
                  <a:lnTo>
                    <a:pt x="4911" y="1536"/>
                  </a:lnTo>
                  <a:lnTo>
                    <a:pt x="4954" y="1524"/>
                  </a:lnTo>
                  <a:lnTo>
                    <a:pt x="4998" y="1508"/>
                  </a:lnTo>
                  <a:lnTo>
                    <a:pt x="5047" y="1487"/>
                  </a:lnTo>
                  <a:lnTo>
                    <a:pt x="5092" y="1465"/>
                  </a:lnTo>
                  <a:lnTo>
                    <a:pt x="5138" y="1439"/>
                  </a:lnTo>
                  <a:lnTo>
                    <a:pt x="5138" y="1309"/>
                  </a:lnTo>
                  <a:lnTo>
                    <a:pt x="4744" y="1309"/>
                  </a:lnTo>
                  <a:lnTo>
                    <a:pt x="4744" y="1278"/>
                  </a:lnTo>
                  <a:close/>
                  <a:moveTo>
                    <a:pt x="4809" y="914"/>
                  </a:moveTo>
                  <a:lnTo>
                    <a:pt x="4809" y="1246"/>
                  </a:lnTo>
                  <a:lnTo>
                    <a:pt x="5201" y="1246"/>
                  </a:lnTo>
                  <a:lnTo>
                    <a:pt x="5201" y="1475"/>
                  </a:lnTo>
                  <a:lnTo>
                    <a:pt x="5185" y="1485"/>
                  </a:lnTo>
                  <a:lnTo>
                    <a:pt x="5128" y="1516"/>
                  </a:lnTo>
                  <a:lnTo>
                    <a:pt x="5075" y="1544"/>
                  </a:lnTo>
                  <a:lnTo>
                    <a:pt x="5023" y="1567"/>
                  </a:lnTo>
                  <a:lnTo>
                    <a:pt x="4974" y="1585"/>
                  </a:lnTo>
                  <a:lnTo>
                    <a:pt x="4927" y="1599"/>
                  </a:lnTo>
                  <a:lnTo>
                    <a:pt x="4878" y="1607"/>
                  </a:lnTo>
                  <a:lnTo>
                    <a:pt x="4828" y="1613"/>
                  </a:lnTo>
                  <a:lnTo>
                    <a:pt x="4777" y="1615"/>
                  </a:lnTo>
                  <a:lnTo>
                    <a:pt x="4706" y="1611"/>
                  </a:lnTo>
                  <a:lnTo>
                    <a:pt x="4639" y="1599"/>
                  </a:lnTo>
                  <a:lnTo>
                    <a:pt x="4580" y="1579"/>
                  </a:lnTo>
                  <a:lnTo>
                    <a:pt x="4523" y="1552"/>
                  </a:lnTo>
                  <a:lnTo>
                    <a:pt x="4474" y="1514"/>
                  </a:lnTo>
                  <a:lnTo>
                    <a:pt x="4429" y="1471"/>
                  </a:lnTo>
                  <a:lnTo>
                    <a:pt x="4399" y="1431"/>
                  </a:lnTo>
                  <a:lnTo>
                    <a:pt x="4374" y="1388"/>
                  </a:lnTo>
                  <a:lnTo>
                    <a:pt x="4352" y="1337"/>
                  </a:lnTo>
                  <a:lnTo>
                    <a:pt x="4334" y="1282"/>
                  </a:lnTo>
                  <a:lnTo>
                    <a:pt x="4320" y="1221"/>
                  </a:lnTo>
                  <a:lnTo>
                    <a:pt x="4313" y="1156"/>
                  </a:lnTo>
                  <a:lnTo>
                    <a:pt x="4307" y="1085"/>
                  </a:lnTo>
                  <a:lnTo>
                    <a:pt x="4305" y="1010"/>
                  </a:lnTo>
                  <a:lnTo>
                    <a:pt x="4307" y="937"/>
                  </a:lnTo>
                  <a:lnTo>
                    <a:pt x="4313" y="870"/>
                  </a:lnTo>
                  <a:lnTo>
                    <a:pt x="4320" y="807"/>
                  </a:lnTo>
                  <a:lnTo>
                    <a:pt x="4334" y="750"/>
                  </a:lnTo>
                  <a:lnTo>
                    <a:pt x="4352" y="695"/>
                  </a:lnTo>
                  <a:lnTo>
                    <a:pt x="4372" y="646"/>
                  </a:lnTo>
                  <a:lnTo>
                    <a:pt x="4397" y="602"/>
                  </a:lnTo>
                  <a:lnTo>
                    <a:pt x="4427" y="563"/>
                  </a:lnTo>
                  <a:lnTo>
                    <a:pt x="4470" y="520"/>
                  </a:lnTo>
                  <a:lnTo>
                    <a:pt x="4519" y="482"/>
                  </a:lnTo>
                  <a:lnTo>
                    <a:pt x="4572" y="455"/>
                  </a:lnTo>
                  <a:lnTo>
                    <a:pt x="4632" y="433"/>
                  </a:lnTo>
                  <a:lnTo>
                    <a:pt x="4693" y="421"/>
                  </a:lnTo>
                  <a:lnTo>
                    <a:pt x="4760" y="417"/>
                  </a:lnTo>
                  <a:lnTo>
                    <a:pt x="4826" y="421"/>
                  </a:lnTo>
                  <a:lnTo>
                    <a:pt x="4886" y="433"/>
                  </a:lnTo>
                  <a:lnTo>
                    <a:pt x="4923" y="445"/>
                  </a:lnTo>
                  <a:lnTo>
                    <a:pt x="4958" y="461"/>
                  </a:lnTo>
                  <a:lnTo>
                    <a:pt x="4990" y="480"/>
                  </a:lnTo>
                  <a:lnTo>
                    <a:pt x="5019" y="504"/>
                  </a:lnTo>
                  <a:lnTo>
                    <a:pt x="5047" y="530"/>
                  </a:lnTo>
                  <a:lnTo>
                    <a:pt x="5071" y="559"/>
                  </a:lnTo>
                  <a:lnTo>
                    <a:pt x="5092" y="595"/>
                  </a:lnTo>
                  <a:lnTo>
                    <a:pt x="5112" y="636"/>
                  </a:lnTo>
                  <a:lnTo>
                    <a:pt x="5618" y="545"/>
                  </a:lnTo>
                  <a:lnTo>
                    <a:pt x="5592" y="478"/>
                  </a:lnTo>
                  <a:lnTo>
                    <a:pt x="5565" y="417"/>
                  </a:lnTo>
                  <a:lnTo>
                    <a:pt x="5539" y="370"/>
                  </a:lnTo>
                  <a:lnTo>
                    <a:pt x="5512" y="327"/>
                  </a:lnTo>
                  <a:lnTo>
                    <a:pt x="5480" y="287"/>
                  </a:lnTo>
                  <a:lnTo>
                    <a:pt x="5427" y="234"/>
                  </a:lnTo>
                  <a:lnTo>
                    <a:pt x="5368" y="189"/>
                  </a:lnTo>
                  <a:lnTo>
                    <a:pt x="5305" y="151"/>
                  </a:lnTo>
                  <a:lnTo>
                    <a:pt x="5234" y="120"/>
                  </a:lnTo>
                  <a:lnTo>
                    <a:pt x="5179" y="104"/>
                  </a:lnTo>
                  <a:lnTo>
                    <a:pt x="5116" y="90"/>
                  </a:lnTo>
                  <a:lnTo>
                    <a:pt x="5043" y="79"/>
                  </a:lnTo>
                  <a:lnTo>
                    <a:pt x="4962" y="71"/>
                  </a:lnTo>
                  <a:lnTo>
                    <a:pt x="4872" y="67"/>
                  </a:lnTo>
                  <a:lnTo>
                    <a:pt x="4773" y="65"/>
                  </a:lnTo>
                  <a:lnTo>
                    <a:pt x="4669" y="67"/>
                  </a:lnTo>
                  <a:lnTo>
                    <a:pt x="4572" y="75"/>
                  </a:lnTo>
                  <a:lnTo>
                    <a:pt x="4484" y="86"/>
                  </a:lnTo>
                  <a:lnTo>
                    <a:pt x="4405" y="104"/>
                  </a:lnTo>
                  <a:lnTo>
                    <a:pt x="4332" y="126"/>
                  </a:lnTo>
                  <a:lnTo>
                    <a:pt x="4265" y="153"/>
                  </a:lnTo>
                  <a:lnTo>
                    <a:pt x="4188" y="195"/>
                  </a:lnTo>
                  <a:lnTo>
                    <a:pt x="4120" y="242"/>
                  </a:lnTo>
                  <a:lnTo>
                    <a:pt x="4057" y="295"/>
                  </a:lnTo>
                  <a:lnTo>
                    <a:pt x="3999" y="354"/>
                  </a:lnTo>
                  <a:lnTo>
                    <a:pt x="3948" y="419"/>
                  </a:lnTo>
                  <a:lnTo>
                    <a:pt x="3903" y="490"/>
                  </a:lnTo>
                  <a:lnTo>
                    <a:pt x="3866" y="565"/>
                  </a:lnTo>
                  <a:lnTo>
                    <a:pt x="3834" y="646"/>
                  </a:lnTo>
                  <a:lnTo>
                    <a:pt x="3810" y="732"/>
                  </a:lnTo>
                  <a:lnTo>
                    <a:pt x="3793" y="821"/>
                  </a:lnTo>
                  <a:lnTo>
                    <a:pt x="3783" y="916"/>
                  </a:lnTo>
                  <a:lnTo>
                    <a:pt x="3779" y="1016"/>
                  </a:lnTo>
                  <a:lnTo>
                    <a:pt x="3783" y="1110"/>
                  </a:lnTo>
                  <a:lnTo>
                    <a:pt x="3793" y="1201"/>
                  </a:lnTo>
                  <a:lnTo>
                    <a:pt x="3808" y="1288"/>
                  </a:lnTo>
                  <a:lnTo>
                    <a:pt x="3830" y="1370"/>
                  </a:lnTo>
                  <a:lnTo>
                    <a:pt x="3858" y="1449"/>
                  </a:lnTo>
                  <a:lnTo>
                    <a:pt x="3893" y="1526"/>
                  </a:lnTo>
                  <a:lnTo>
                    <a:pt x="3933" y="1595"/>
                  </a:lnTo>
                  <a:lnTo>
                    <a:pt x="3978" y="1660"/>
                  </a:lnTo>
                  <a:lnTo>
                    <a:pt x="4029" y="1717"/>
                  </a:lnTo>
                  <a:lnTo>
                    <a:pt x="4084" y="1770"/>
                  </a:lnTo>
                  <a:lnTo>
                    <a:pt x="4145" y="1815"/>
                  </a:lnTo>
                  <a:lnTo>
                    <a:pt x="4210" y="1855"/>
                  </a:lnTo>
                  <a:lnTo>
                    <a:pt x="4283" y="1888"/>
                  </a:lnTo>
                  <a:lnTo>
                    <a:pt x="4362" y="1918"/>
                  </a:lnTo>
                  <a:lnTo>
                    <a:pt x="4446" y="1940"/>
                  </a:lnTo>
                  <a:lnTo>
                    <a:pt x="4541" y="1955"/>
                  </a:lnTo>
                  <a:lnTo>
                    <a:pt x="4641" y="1963"/>
                  </a:lnTo>
                  <a:lnTo>
                    <a:pt x="4748" y="1967"/>
                  </a:lnTo>
                  <a:lnTo>
                    <a:pt x="4836" y="1965"/>
                  </a:lnTo>
                  <a:lnTo>
                    <a:pt x="4921" y="1959"/>
                  </a:lnTo>
                  <a:lnTo>
                    <a:pt x="5000" y="1951"/>
                  </a:lnTo>
                  <a:lnTo>
                    <a:pt x="5075" y="1940"/>
                  </a:lnTo>
                  <a:lnTo>
                    <a:pt x="5147" y="1924"/>
                  </a:lnTo>
                  <a:lnTo>
                    <a:pt x="5214" y="1904"/>
                  </a:lnTo>
                  <a:lnTo>
                    <a:pt x="5281" y="1880"/>
                  </a:lnTo>
                  <a:lnTo>
                    <a:pt x="5350" y="1851"/>
                  </a:lnTo>
                  <a:lnTo>
                    <a:pt x="5423" y="1813"/>
                  </a:lnTo>
                  <a:lnTo>
                    <a:pt x="5496" y="1774"/>
                  </a:lnTo>
                  <a:lnTo>
                    <a:pt x="5573" y="1727"/>
                  </a:lnTo>
                  <a:lnTo>
                    <a:pt x="5652" y="1676"/>
                  </a:lnTo>
                  <a:lnTo>
                    <a:pt x="5652" y="914"/>
                  </a:lnTo>
                  <a:lnTo>
                    <a:pt x="4809" y="9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2" name="Freeform 824"/>
            <p:cNvSpPr>
              <a:spLocks/>
            </p:cNvSpPr>
            <p:nvPr/>
          </p:nvSpPr>
          <p:spPr bwMode="auto">
            <a:xfrm>
              <a:off x="3229" y="1263"/>
              <a:ext cx="827" cy="230"/>
            </a:xfrm>
            <a:custGeom>
              <a:avLst/>
              <a:gdLst>
                <a:gd name="T0" fmla="*/ 0 w 5417"/>
                <a:gd name="T1" fmla="*/ 0 h 1505"/>
                <a:gd name="T2" fmla="*/ 0 w 5417"/>
                <a:gd name="T3" fmla="*/ 0 h 1505"/>
                <a:gd name="T4" fmla="*/ 0 w 5417"/>
                <a:gd name="T5" fmla="*/ 0 h 1505"/>
                <a:gd name="T6" fmla="*/ 0 w 5417"/>
                <a:gd name="T7" fmla="*/ 0 h 1505"/>
                <a:gd name="T8" fmla="*/ 0 w 5417"/>
                <a:gd name="T9" fmla="*/ 0 h 1505"/>
                <a:gd name="T10" fmla="*/ 0 w 5417"/>
                <a:gd name="T11" fmla="*/ 0 h 1505"/>
                <a:gd name="T12" fmla="*/ 0 w 5417"/>
                <a:gd name="T13" fmla="*/ 0 h 1505"/>
                <a:gd name="T14" fmla="*/ 0 w 5417"/>
                <a:gd name="T15" fmla="*/ 0 h 1505"/>
                <a:gd name="T16" fmla="*/ 0 w 5417"/>
                <a:gd name="T17" fmla="*/ 0 h 1505"/>
                <a:gd name="T18" fmla="*/ 0 w 5417"/>
                <a:gd name="T19" fmla="*/ 0 h 1505"/>
                <a:gd name="T20" fmla="*/ 0 w 5417"/>
                <a:gd name="T21" fmla="*/ 0 h 1505"/>
                <a:gd name="T22" fmla="*/ 0 w 5417"/>
                <a:gd name="T23" fmla="*/ 0 h 1505"/>
                <a:gd name="T24" fmla="*/ 0 w 5417"/>
                <a:gd name="T25" fmla="*/ 0 h 1505"/>
                <a:gd name="T26" fmla="*/ 0 w 5417"/>
                <a:gd name="T27" fmla="*/ 0 h 1505"/>
                <a:gd name="T28" fmla="*/ 0 w 5417"/>
                <a:gd name="T29" fmla="*/ 0 h 1505"/>
                <a:gd name="T30" fmla="*/ 0 w 5417"/>
                <a:gd name="T31" fmla="*/ 0 h 1505"/>
                <a:gd name="T32" fmla="*/ 0 w 5417"/>
                <a:gd name="T33" fmla="*/ 0 h 1505"/>
                <a:gd name="T34" fmla="*/ 0 w 5417"/>
                <a:gd name="T35" fmla="*/ 0 h 1505"/>
                <a:gd name="T36" fmla="*/ 0 w 5417"/>
                <a:gd name="T37" fmla="*/ 0 h 1505"/>
                <a:gd name="T38" fmla="*/ 0 w 5417"/>
                <a:gd name="T39" fmla="*/ 0 h 1505"/>
                <a:gd name="T40" fmla="*/ 0 w 5417"/>
                <a:gd name="T41" fmla="*/ 0 h 1505"/>
                <a:gd name="T42" fmla="*/ 0 w 5417"/>
                <a:gd name="T43" fmla="*/ 0 h 1505"/>
                <a:gd name="T44" fmla="*/ 0 w 5417"/>
                <a:gd name="T45" fmla="*/ 0 h 1505"/>
                <a:gd name="T46" fmla="*/ 0 w 5417"/>
                <a:gd name="T47" fmla="*/ 0 h 1505"/>
                <a:gd name="T48" fmla="*/ 0 w 5417"/>
                <a:gd name="T49" fmla="*/ 0 h 1505"/>
                <a:gd name="T50" fmla="*/ 0 w 5417"/>
                <a:gd name="T51" fmla="*/ 0 h 1505"/>
                <a:gd name="T52" fmla="*/ 0 w 5417"/>
                <a:gd name="T53" fmla="*/ 0 h 1505"/>
                <a:gd name="T54" fmla="*/ 0 w 5417"/>
                <a:gd name="T55" fmla="*/ 0 h 1505"/>
                <a:gd name="T56" fmla="*/ 0 w 5417"/>
                <a:gd name="T57" fmla="*/ 0 h 1505"/>
                <a:gd name="T58" fmla="*/ 0 w 5417"/>
                <a:gd name="T59" fmla="*/ 0 h 1505"/>
                <a:gd name="T60" fmla="*/ 0 w 5417"/>
                <a:gd name="T61" fmla="*/ 0 h 1505"/>
                <a:gd name="T62" fmla="*/ 0 w 5417"/>
                <a:gd name="T63" fmla="*/ 0 h 1505"/>
                <a:gd name="T64" fmla="*/ 0 w 5417"/>
                <a:gd name="T65" fmla="*/ 0 h 1505"/>
                <a:gd name="T66" fmla="*/ 0 w 5417"/>
                <a:gd name="T67" fmla="*/ 0 h 1505"/>
                <a:gd name="T68" fmla="*/ 0 w 5417"/>
                <a:gd name="T69" fmla="*/ 0 h 1505"/>
                <a:gd name="T70" fmla="*/ 0 w 5417"/>
                <a:gd name="T71" fmla="*/ 0 h 1505"/>
                <a:gd name="T72" fmla="*/ 0 w 5417"/>
                <a:gd name="T73" fmla="*/ 0 h 1505"/>
                <a:gd name="T74" fmla="*/ 0 w 5417"/>
                <a:gd name="T75" fmla="*/ 0 h 1505"/>
                <a:gd name="T76" fmla="*/ 0 w 5417"/>
                <a:gd name="T77" fmla="*/ 0 h 1505"/>
                <a:gd name="T78" fmla="*/ 0 w 5417"/>
                <a:gd name="T79" fmla="*/ 0 h 1505"/>
                <a:gd name="T80" fmla="*/ 0 w 5417"/>
                <a:gd name="T81" fmla="*/ 0 h 1505"/>
                <a:gd name="T82" fmla="*/ 0 w 5417"/>
                <a:gd name="T83" fmla="*/ 0 h 1505"/>
                <a:gd name="T84" fmla="*/ 0 w 5417"/>
                <a:gd name="T85" fmla="*/ 0 h 1505"/>
                <a:gd name="T86" fmla="*/ 0 w 5417"/>
                <a:gd name="T87" fmla="*/ 0 h 1505"/>
                <a:gd name="T88" fmla="*/ 0 w 5417"/>
                <a:gd name="T89" fmla="*/ 0 h 1505"/>
                <a:gd name="T90" fmla="*/ 0 w 5417"/>
                <a:gd name="T91" fmla="*/ 0 h 1505"/>
                <a:gd name="T92" fmla="*/ 0 w 5417"/>
                <a:gd name="T93" fmla="*/ 0 h 150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417"/>
                <a:gd name="T142" fmla="*/ 0 h 1505"/>
                <a:gd name="T143" fmla="*/ 5417 w 5417"/>
                <a:gd name="T144" fmla="*/ 1505 h 150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417" h="1505">
                  <a:moveTo>
                    <a:pt x="5417" y="0"/>
                  </a:moveTo>
                  <a:lnTo>
                    <a:pt x="5254" y="116"/>
                  </a:lnTo>
                  <a:lnTo>
                    <a:pt x="5096" y="227"/>
                  </a:lnTo>
                  <a:lnTo>
                    <a:pt x="4947" y="333"/>
                  </a:lnTo>
                  <a:lnTo>
                    <a:pt x="4805" y="433"/>
                  </a:lnTo>
                  <a:lnTo>
                    <a:pt x="4665" y="530"/>
                  </a:lnTo>
                  <a:lnTo>
                    <a:pt x="4533" y="622"/>
                  </a:lnTo>
                  <a:lnTo>
                    <a:pt x="4403" y="709"/>
                  </a:lnTo>
                  <a:lnTo>
                    <a:pt x="4275" y="792"/>
                  </a:lnTo>
                  <a:lnTo>
                    <a:pt x="4151" y="868"/>
                  </a:lnTo>
                  <a:lnTo>
                    <a:pt x="4029" y="941"/>
                  </a:lnTo>
                  <a:lnTo>
                    <a:pt x="3907" y="1008"/>
                  </a:lnTo>
                  <a:lnTo>
                    <a:pt x="3785" y="1071"/>
                  </a:lnTo>
                  <a:lnTo>
                    <a:pt x="3663" y="1130"/>
                  </a:lnTo>
                  <a:lnTo>
                    <a:pt x="3539" y="1186"/>
                  </a:lnTo>
                  <a:lnTo>
                    <a:pt x="3411" y="1235"/>
                  </a:lnTo>
                  <a:lnTo>
                    <a:pt x="3283" y="1280"/>
                  </a:lnTo>
                  <a:lnTo>
                    <a:pt x="3149" y="1321"/>
                  </a:lnTo>
                  <a:lnTo>
                    <a:pt x="3011" y="1357"/>
                  </a:lnTo>
                  <a:lnTo>
                    <a:pt x="2867" y="1388"/>
                  </a:lnTo>
                  <a:lnTo>
                    <a:pt x="2720" y="1416"/>
                  </a:lnTo>
                  <a:lnTo>
                    <a:pt x="2564" y="1440"/>
                  </a:lnTo>
                  <a:lnTo>
                    <a:pt x="2401" y="1459"/>
                  </a:lnTo>
                  <a:lnTo>
                    <a:pt x="2227" y="1473"/>
                  </a:lnTo>
                  <a:lnTo>
                    <a:pt x="2048" y="1485"/>
                  </a:lnTo>
                  <a:lnTo>
                    <a:pt x="1857" y="1491"/>
                  </a:lnTo>
                  <a:lnTo>
                    <a:pt x="1660" y="1495"/>
                  </a:lnTo>
                  <a:lnTo>
                    <a:pt x="1479" y="1499"/>
                  </a:lnTo>
                  <a:lnTo>
                    <a:pt x="1310" y="1501"/>
                  </a:lnTo>
                  <a:lnTo>
                    <a:pt x="1154" y="1503"/>
                  </a:lnTo>
                  <a:lnTo>
                    <a:pt x="1011" y="1505"/>
                  </a:lnTo>
                  <a:lnTo>
                    <a:pt x="465" y="1505"/>
                  </a:lnTo>
                  <a:lnTo>
                    <a:pt x="386" y="1503"/>
                  </a:lnTo>
                  <a:lnTo>
                    <a:pt x="317" y="1503"/>
                  </a:lnTo>
                  <a:lnTo>
                    <a:pt x="256" y="1501"/>
                  </a:lnTo>
                  <a:lnTo>
                    <a:pt x="203" y="1501"/>
                  </a:lnTo>
                  <a:lnTo>
                    <a:pt x="158" y="1499"/>
                  </a:lnTo>
                  <a:lnTo>
                    <a:pt x="119" y="1497"/>
                  </a:lnTo>
                  <a:lnTo>
                    <a:pt x="87" y="1495"/>
                  </a:lnTo>
                  <a:lnTo>
                    <a:pt x="61" y="1495"/>
                  </a:lnTo>
                  <a:lnTo>
                    <a:pt x="40" y="1493"/>
                  </a:lnTo>
                  <a:lnTo>
                    <a:pt x="24" y="1491"/>
                  </a:lnTo>
                  <a:lnTo>
                    <a:pt x="14" y="1491"/>
                  </a:lnTo>
                  <a:lnTo>
                    <a:pt x="6" y="1489"/>
                  </a:lnTo>
                  <a:lnTo>
                    <a:pt x="0" y="1489"/>
                  </a:lnTo>
                  <a:lnTo>
                    <a:pt x="445" y="0"/>
                  </a:lnTo>
                  <a:lnTo>
                    <a:pt x="5417" y="0"/>
                  </a:lnTo>
                  <a:close/>
                </a:path>
              </a:pathLst>
            </a:custGeom>
            <a:solidFill>
              <a:srgbClr val="FFFA9C"/>
            </a:solidFill>
            <a:ln w="0">
              <a:solidFill>
                <a:srgbClr val="FFFA9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3" name="Freeform 825"/>
            <p:cNvSpPr>
              <a:spLocks noEditPoints="1"/>
            </p:cNvSpPr>
            <p:nvPr/>
          </p:nvSpPr>
          <p:spPr bwMode="auto">
            <a:xfrm>
              <a:off x="3225" y="1258"/>
              <a:ext cx="834" cy="240"/>
            </a:xfrm>
            <a:custGeom>
              <a:avLst/>
              <a:gdLst>
                <a:gd name="T0" fmla="*/ 0 w 5466"/>
                <a:gd name="T1" fmla="*/ 0 h 1569"/>
                <a:gd name="T2" fmla="*/ 0 w 5466"/>
                <a:gd name="T3" fmla="*/ 0 h 1569"/>
                <a:gd name="T4" fmla="*/ 0 w 5466"/>
                <a:gd name="T5" fmla="*/ 0 h 1569"/>
                <a:gd name="T6" fmla="*/ 0 w 5466"/>
                <a:gd name="T7" fmla="*/ 0 h 1569"/>
                <a:gd name="T8" fmla="*/ 0 w 5466"/>
                <a:gd name="T9" fmla="*/ 0 h 1569"/>
                <a:gd name="T10" fmla="*/ 0 w 5466"/>
                <a:gd name="T11" fmla="*/ 0 h 1569"/>
                <a:gd name="T12" fmla="*/ 0 w 5466"/>
                <a:gd name="T13" fmla="*/ 0 h 1569"/>
                <a:gd name="T14" fmla="*/ 0 w 5466"/>
                <a:gd name="T15" fmla="*/ 0 h 1569"/>
                <a:gd name="T16" fmla="*/ 0 w 5466"/>
                <a:gd name="T17" fmla="*/ 0 h 1569"/>
                <a:gd name="T18" fmla="*/ 0 w 5466"/>
                <a:gd name="T19" fmla="*/ 0 h 1569"/>
                <a:gd name="T20" fmla="*/ 0 w 5466"/>
                <a:gd name="T21" fmla="*/ 0 h 1569"/>
                <a:gd name="T22" fmla="*/ 0 w 5466"/>
                <a:gd name="T23" fmla="*/ 0 h 1569"/>
                <a:gd name="T24" fmla="*/ 0 w 5466"/>
                <a:gd name="T25" fmla="*/ 0 h 1569"/>
                <a:gd name="T26" fmla="*/ 0 w 5466"/>
                <a:gd name="T27" fmla="*/ 0 h 1569"/>
                <a:gd name="T28" fmla="*/ 0 w 5466"/>
                <a:gd name="T29" fmla="*/ 0 h 1569"/>
                <a:gd name="T30" fmla="*/ 0 w 5466"/>
                <a:gd name="T31" fmla="*/ 0 h 1569"/>
                <a:gd name="T32" fmla="*/ 0 w 5466"/>
                <a:gd name="T33" fmla="*/ 0 h 1569"/>
                <a:gd name="T34" fmla="*/ 0 w 5466"/>
                <a:gd name="T35" fmla="*/ 0 h 1569"/>
                <a:gd name="T36" fmla="*/ 0 w 5466"/>
                <a:gd name="T37" fmla="*/ 0 h 1569"/>
                <a:gd name="T38" fmla="*/ 0 w 5466"/>
                <a:gd name="T39" fmla="*/ 0 h 1569"/>
                <a:gd name="T40" fmla="*/ 0 w 5466"/>
                <a:gd name="T41" fmla="*/ 0 h 1569"/>
                <a:gd name="T42" fmla="*/ 0 w 5466"/>
                <a:gd name="T43" fmla="*/ 0 h 1569"/>
                <a:gd name="T44" fmla="*/ 0 w 5466"/>
                <a:gd name="T45" fmla="*/ 0 h 1569"/>
                <a:gd name="T46" fmla="*/ 0 w 5466"/>
                <a:gd name="T47" fmla="*/ 0 h 1569"/>
                <a:gd name="T48" fmla="*/ 0 w 5466"/>
                <a:gd name="T49" fmla="*/ 0 h 1569"/>
                <a:gd name="T50" fmla="*/ 0 w 5466"/>
                <a:gd name="T51" fmla="*/ 0 h 1569"/>
                <a:gd name="T52" fmla="*/ 0 w 5466"/>
                <a:gd name="T53" fmla="*/ 0 h 1569"/>
                <a:gd name="T54" fmla="*/ 0 w 5466"/>
                <a:gd name="T55" fmla="*/ 0 h 1569"/>
                <a:gd name="T56" fmla="*/ 0 w 5466"/>
                <a:gd name="T57" fmla="*/ 0 h 1569"/>
                <a:gd name="T58" fmla="*/ 0 w 5466"/>
                <a:gd name="T59" fmla="*/ 0 h 1569"/>
                <a:gd name="T60" fmla="*/ 0 w 5466"/>
                <a:gd name="T61" fmla="*/ 0 h 1569"/>
                <a:gd name="T62" fmla="*/ 0 w 5466"/>
                <a:gd name="T63" fmla="*/ 0 h 1569"/>
                <a:gd name="T64" fmla="*/ 0 w 5466"/>
                <a:gd name="T65" fmla="*/ 0 h 1569"/>
                <a:gd name="T66" fmla="*/ 0 w 5466"/>
                <a:gd name="T67" fmla="*/ 0 h 1569"/>
                <a:gd name="T68" fmla="*/ 0 w 5466"/>
                <a:gd name="T69" fmla="*/ 0 h 1569"/>
                <a:gd name="T70" fmla="*/ 0 w 5466"/>
                <a:gd name="T71" fmla="*/ 0 h 1569"/>
                <a:gd name="T72" fmla="*/ 0 w 5466"/>
                <a:gd name="T73" fmla="*/ 0 h 1569"/>
                <a:gd name="T74" fmla="*/ 0 w 5466"/>
                <a:gd name="T75" fmla="*/ 0 h 1569"/>
                <a:gd name="T76" fmla="*/ 0 w 5466"/>
                <a:gd name="T77" fmla="*/ 0 h 1569"/>
                <a:gd name="T78" fmla="*/ 0 w 5466"/>
                <a:gd name="T79" fmla="*/ 0 h 1569"/>
                <a:gd name="T80" fmla="*/ 0 w 5466"/>
                <a:gd name="T81" fmla="*/ 0 h 1569"/>
                <a:gd name="T82" fmla="*/ 0 w 5466"/>
                <a:gd name="T83" fmla="*/ 0 h 1569"/>
                <a:gd name="T84" fmla="*/ 0 w 5466"/>
                <a:gd name="T85" fmla="*/ 0 h 1569"/>
                <a:gd name="T86" fmla="*/ 0 w 5466"/>
                <a:gd name="T87" fmla="*/ 0 h 1569"/>
                <a:gd name="T88" fmla="*/ 0 w 5466"/>
                <a:gd name="T89" fmla="*/ 0 h 1569"/>
                <a:gd name="T90" fmla="*/ 0 w 5466"/>
                <a:gd name="T91" fmla="*/ 0 h 1569"/>
                <a:gd name="T92" fmla="*/ 0 w 5466"/>
                <a:gd name="T93" fmla="*/ 0 h 1569"/>
                <a:gd name="T94" fmla="*/ 0 w 5466"/>
                <a:gd name="T95" fmla="*/ 0 h 15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66"/>
                <a:gd name="T145" fmla="*/ 0 h 1569"/>
                <a:gd name="T146" fmla="*/ 5466 w 5466"/>
                <a:gd name="T147" fmla="*/ 1569 h 156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66" h="1569">
                  <a:moveTo>
                    <a:pt x="5295" y="100"/>
                  </a:moveTo>
                  <a:lnTo>
                    <a:pt x="5171" y="187"/>
                  </a:lnTo>
                  <a:lnTo>
                    <a:pt x="5051" y="273"/>
                  </a:lnTo>
                  <a:lnTo>
                    <a:pt x="4936" y="354"/>
                  </a:lnTo>
                  <a:lnTo>
                    <a:pt x="4824" y="433"/>
                  </a:lnTo>
                  <a:lnTo>
                    <a:pt x="4716" y="510"/>
                  </a:lnTo>
                  <a:lnTo>
                    <a:pt x="4610" y="582"/>
                  </a:lnTo>
                  <a:lnTo>
                    <a:pt x="4507" y="653"/>
                  </a:lnTo>
                  <a:lnTo>
                    <a:pt x="4529" y="675"/>
                  </a:lnTo>
                  <a:lnTo>
                    <a:pt x="4517" y="645"/>
                  </a:lnTo>
                  <a:lnTo>
                    <a:pt x="4507" y="653"/>
                  </a:lnTo>
                  <a:lnTo>
                    <a:pt x="4529" y="675"/>
                  </a:lnTo>
                  <a:lnTo>
                    <a:pt x="4517" y="645"/>
                  </a:lnTo>
                  <a:lnTo>
                    <a:pt x="4415" y="712"/>
                  </a:lnTo>
                  <a:lnTo>
                    <a:pt x="4316" y="777"/>
                  </a:lnTo>
                  <a:lnTo>
                    <a:pt x="4218" y="838"/>
                  </a:lnTo>
                  <a:lnTo>
                    <a:pt x="4121" y="898"/>
                  </a:lnTo>
                  <a:lnTo>
                    <a:pt x="4027" y="953"/>
                  </a:lnTo>
                  <a:lnTo>
                    <a:pt x="3930" y="1006"/>
                  </a:lnTo>
                  <a:lnTo>
                    <a:pt x="3836" y="1057"/>
                  </a:lnTo>
                  <a:lnTo>
                    <a:pt x="3739" y="1104"/>
                  </a:lnTo>
                  <a:lnTo>
                    <a:pt x="3645" y="1148"/>
                  </a:lnTo>
                  <a:lnTo>
                    <a:pt x="3546" y="1189"/>
                  </a:lnTo>
                  <a:lnTo>
                    <a:pt x="3448" y="1228"/>
                  </a:lnTo>
                  <a:lnTo>
                    <a:pt x="3347" y="1266"/>
                  </a:lnTo>
                  <a:lnTo>
                    <a:pt x="3245" y="1299"/>
                  </a:lnTo>
                  <a:lnTo>
                    <a:pt x="3141" y="1329"/>
                  </a:lnTo>
                  <a:lnTo>
                    <a:pt x="3032" y="1358"/>
                  </a:lnTo>
                  <a:lnTo>
                    <a:pt x="2920" y="1384"/>
                  </a:lnTo>
                  <a:lnTo>
                    <a:pt x="2934" y="1413"/>
                  </a:lnTo>
                  <a:lnTo>
                    <a:pt x="2934" y="1380"/>
                  </a:lnTo>
                  <a:lnTo>
                    <a:pt x="2920" y="1384"/>
                  </a:lnTo>
                  <a:lnTo>
                    <a:pt x="2934" y="1413"/>
                  </a:lnTo>
                  <a:lnTo>
                    <a:pt x="2934" y="1380"/>
                  </a:lnTo>
                  <a:lnTo>
                    <a:pt x="2820" y="1404"/>
                  </a:lnTo>
                  <a:lnTo>
                    <a:pt x="2700" y="1423"/>
                  </a:lnTo>
                  <a:lnTo>
                    <a:pt x="2577" y="1441"/>
                  </a:lnTo>
                  <a:lnTo>
                    <a:pt x="2449" y="1455"/>
                  </a:lnTo>
                  <a:lnTo>
                    <a:pt x="2318" y="1469"/>
                  </a:lnTo>
                  <a:lnTo>
                    <a:pt x="2180" y="1478"/>
                  </a:lnTo>
                  <a:lnTo>
                    <a:pt x="2036" y="1484"/>
                  </a:lnTo>
                  <a:lnTo>
                    <a:pt x="1886" y="1490"/>
                  </a:lnTo>
                  <a:lnTo>
                    <a:pt x="1811" y="1490"/>
                  </a:lnTo>
                  <a:lnTo>
                    <a:pt x="1737" y="1492"/>
                  </a:lnTo>
                  <a:lnTo>
                    <a:pt x="1666" y="1494"/>
                  </a:lnTo>
                  <a:lnTo>
                    <a:pt x="1597" y="1494"/>
                  </a:lnTo>
                  <a:lnTo>
                    <a:pt x="1463" y="1496"/>
                  </a:lnTo>
                  <a:lnTo>
                    <a:pt x="1339" y="1498"/>
                  </a:lnTo>
                  <a:lnTo>
                    <a:pt x="1221" y="1500"/>
                  </a:lnTo>
                  <a:lnTo>
                    <a:pt x="1110" y="1502"/>
                  </a:lnTo>
                  <a:lnTo>
                    <a:pt x="1006" y="1502"/>
                  </a:lnTo>
                  <a:lnTo>
                    <a:pt x="908" y="1504"/>
                  </a:lnTo>
                  <a:lnTo>
                    <a:pt x="583" y="1504"/>
                  </a:lnTo>
                  <a:lnTo>
                    <a:pt x="516" y="1502"/>
                  </a:lnTo>
                  <a:lnTo>
                    <a:pt x="398" y="1502"/>
                  </a:lnTo>
                  <a:lnTo>
                    <a:pt x="346" y="1500"/>
                  </a:lnTo>
                  <a:lnTo>
                    <a:pt x="299" y="1500"/>
                  </a:lnTo>
                  <a:lnTo>
                    <a:pt x="258" y="1498"/>
                  </a:lnTo>
                  <a:lnTo>
                    <a:pt x="220" y="1498"/>
                  </a:lnTo>
                  <a:lnTo>
                    <a:pt x="187" y="1496"/>
                  </a:lnTo>
                  <a:lnTo>
                    <a:pt x="157" y="1496"/>
                  </a:lnTo>
                  <a:lnTo>
                    <a:pt x="132" y="1494"/>
                  </a:lnTo>
                  <a:lnTo>
                    <a:pt x="110" y="1494"/>
                  </a:lnTo>
                  <a:lnTo>
                    <a:pt x="90" y="1492"/>
                  </a:lnTo>
                  <a:lnTo>
                    <a:pt x="75" y="1492"/>
                  </a:lnTo>
                  <a:lnTo>
                    <a:pt x="61" y="1490"/>
                  </a:lnTo>
                  <a:lnTo>
                    <a:pt x="51" y="1490"/>
                  </a:lnTo>
                  <a:lnTo>
                    <a:pt x="43" y="1488"/>
                  </a:lnTo>
                  <a:lnTo>
                    <a:pt x="33" y="1488"/>
                  </a:lnTo>
                  <a:lnTo>
                    <a:pt x="29" y="1520"/>
                  </a:lnTo>
                  <a:lnTo>
                    <a:pt x="61" y="1530"/>
                  </a:lnTo>
                  <a:lnTo>
                    <a:pt x="506" y="41"/>
                  </a:lnTo>
                  <a:lnTo>
                    <a:pt x="474" y="31"/>
                  </a:lnTo>
                  <a:lnTo>
                    <a:pt x="474" y="65"/>
                  </a:lnTo>
                  <a:lnTo>
                    <a:pt x="5446" y="65"/>
                  </a:lnTo>
                  <a:lnTo>
                    <a:pt x="5446" y="31"/>
                  </a:lnTo>
                  <a:lnTo>
                    <a:pt x="5429" y="5"/>
                  </a:lnTo>
                  <a:lnTo>
                    <a:pt x="5295" y="100"/>
                  </a:lnTo>
                  <a:close/>
                  <a:moveTo>
                    <a:pt x="5466" y="57"/>
                  </a:moveTo>
                  <a:lnTo>
                    <a:pt x="5446" y="0"/>
                  </a:lnTo>
                  <a:lnTo>
                    <a:pt x="474" y="0"/>
                  </a:lnTo>
                  <a:lnTo>
                    <a:pt x="445" y="23"/>
                  </a:lnTo>
                  <a:lnTo>
                    <a:pt x="0" y="1512"/>
                  </a:lnTo>
                  <a:lnTo>
                    <a:pt x="25" y="1551"/>
                  </a:lnTo>
                  <a:lnTo>
                    <a:pt x="33" y="1553"/>
                  </a:lnTo>
                  <a:lnTo>
                    <a:pt x="43" y="1553"/>
                  </a:lnTo>
                  <a:lnTo>
                    <a:pt x="51" y="1555"/>
                  </a:lnTo>
                  <a:lnTo>
                    <a:pt x="61" y="1555"/>
                  </a:lnTo>
                  <a:lnTo>
                    <a:pt x="75" y="1557"/>
                  </a:lnTo>
                  <a:lnTo>
                    <a:pt x="90" y="1557"/>
                  </a:lnTo>
                  <a:lnTo>
                    <a:pt x="110" y="1559"/>
                  </a:lnTo>
                  <a:lnTo>
                    <a:pt x="132" y="1559"/>
                  </a:lnTo>
                  <a:lnTo>
                    <a:pt x="157" y="1561"/>
                  </a:lnTo>
                  <a:lnTo>
                    <a:pt x="187" y="1561"/>
                  </a:lnTo>
                  <a:lnTo>
                    <a:pt x="220" y="1563"/>
                  </a:lnTo>
                  <a:lnTo>
                    <a:pt x="258" y="1563"/>
                  </a:lnTo>
                  <a:lnTo>
                    <a:pt x="299" y="1565"/>
                  </a:lnTo>
                  <a:lnTo>
                    <a:pt x="346" y="1565"/>
                  </a:lnTo>
                  <a:lnTo>
                    <a:pt x="398" y="1567"/>
                  </a:lnTo>
                  <a:lnTo>
                    <a:pt x="516" y="1567"/>
                  </a:lnTo>
                  <a:lnTo>
                    <a:pt x="583" y="1569"/>
                  </a:lnTo>
                  <a:lnTo>
                    <a:pt x="908" y="1569"/>
                  </a:lnTo>
                  <a:lnTo>
                    <a:pt x="1006" y="1567"/>
                  </a:lnTo>
                  <a:lnTo>
                    <a:pt x="1110" y="1567"/>
                  </a:lnTo>
                  <a:lnTo>
                    <a:pt x="1221" y="1565"/>
                  </a:lnTo>
                  <a:lnTo>
                    <a:pt x="1339" y="1563"/>
                  </a:lnTo>
                  <a:lnTo>
                    <a:pt x="1463" y="1561"/>
                  </a:lnTo>
                  <a:lnTo>
                    <a:pt x="1597" y="1559"/>
                  </a:lnTo>
                  <a:lnTo>
                    <a:pt x="1666" y="1559"/>
                  </a:lnTo>
                  <a:lnTo>
                    <a:pt x="1737" y="1557"/>
                  </a:lnTo>
                  <a:lnTo>
                    <a:pt x="1811" y="1555"/>
                  </a:lnTo>
                  <a:lnTo>
                    <a:pt x="1888" y="1555"/>
                  </a:lnTo>
                  <a:lnTo>
                    <a:pt x="2036" y="1549"/>
                  </a:lnTo>
                  <a:lnTo>
                    <a:pt x="2180" y="1543"/>
                  </a:lnTo>
                  <a:lnTo>
                    <a:pt x="2318" y="1534"/>
                  </a:lnTo>
                  <a:lnTo>
                    <a:pt x="2449" y="1520"/>
                  </a:lnTo>
                  <a:lnTo>
                    <a:pt x="2577" y="1506"/>
                  </a:lnTo>
                  <a:lnTo>
                    <a:pt x="2700" y="1488"/>
                  </a:lnTo>
                  <a:lnTo>
                    <a:pt x="2820" y="1469"/>
                  </a:lnTo>
                  <a:lnTo>
                    <a:pt x="2934" y="1445"/>
                  </a:lnTo>
                  <a:lnTo>
                    <a:pt x="2946" y="1443"/>
                  </a:lnTo>
                  <a:lnTo>
                    <a:pt x="3058" y="1417"/>
                  </a:lnTo>
                  <a:lnTo>
                    <a:pt x="3166" y="1388"/>
                  </a:lnTo>
                  <a:lnTo>
                    <a:pt x="3271" y="1358"/>
                  </a:lnTo>
                  <a:lnTo>
                    <a:pt x="3373" y="1325"/>
                  </a:lnTo>
                  <a:lnTo>
                    <a:pt x="3473" y="1287"/>
                  </a:lnTo>
                  <a:lnTo>
                    <a:pt x="3572" y="1248"/>
                  </a:lnTo>
                  <a:lnTo>
                    <a:pt x="3670" y="1207"/>
                  </a:lnTo>
                  <a:lnTo>
                    <a:pt x="3765" y="1163"/>
                  </a:lnTo>
                  <a:lnTo>
                    <a:pt x="3861" y="1116"/>
                  </a:lnTo>
                  <a:lnTo>
                    <a:pt x="3956" y="1065"/>
                  </a:lnTo>
                  <a:lnTo>
                    <a:pt x="4052" y="1012"/>
                  </a:lnTo>
                  <a:lnTo>
                    <a:pt x="4147" y="957"/>
                  </a:lnTo>
                  <a:lnTo>
                    <a:pt x="4243" y="898"/>
                  </a:lnTo>
                  <a:lnTo>
                    <a:pt x="4342" y="836"/>
                  </a:lnTo>
                  <a:lnTo>
                    <a:pt x="4440" y="771"/>
                  </a:lnTo>
                  <a:lnTo>
                    <a:pt x="4543" y="705"/>
                  </a:lnTo>
                  <a:lnTo>
                    <a:pt x="4552" y="699"/>
                  </a:lnTo>
                  <a:lnTo>
                    <a:pt x="4655" y="628"/>
                  </a:lnTo>
                  <a:lnTo>
                    <a:pt x="4761" y="555"/>
                  </a:lnTo>
                  <a:lnTo>
                    <a:pt x="4869" y="478"/>
                  </a:lnTo>
                  <a:lnTo>
                    <a:pt x="4982" y="399"/>
                  </a:lnTo>
                  <a:lnTo>
                    <a:pt x="5096" y="319"/>
                  </a:lnTo>
                  <a:lnTo>
                    <a:pt x="5216" y="232"/>
                  </a:lnTo>
                  <a:lnTo>
                    <a:pt x="5340" y="145"/>
                  </a:lnTo>
                  <a:lnTo>
                    <a:pt x="5466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4" name="Freeform 826"/>
            <p:cNvSpPr>
              <a:spLocks/>
            </p:cNvSpPr>
            <p:nvPr/>
          </p:nvSpPr>
          <p:spPr bwMode="auto">
            <a:xfrm>
              <a:off x="3073" y="1263"/>
              <a:ext cx="594" cy="227"/>
            </a:xfrm>
            <a:custGeom>
              <a:avLst/>
              <a:gdLst>
                <a:gd name="T0" fmla="*/ 0 w 3891"/>
                <a:gd name="T1" fmla="*/ 0 h 1489"/>
                <a:gd name="T2" fmla="*/ 0 w 3891"/>
                <a:gd name="T3" fmla="*/ 0 h 1489"/>
                <a:gd name="T4" fmla="*/ 0 w 3891"/>
                <a:gd name="T5" fmla="*/ 0 h 1489"/>
                <a:gd name="T6" fmla="*/ 0 w 3891"/>
                <a:gd name="T7" fmla="*/ 0 h 1489"/>
                <a:gd name="T8" fmla="*/ 0 w 3891"/>
                <a:gd name="T9" fmla="*/ 0 h 1489"/>
                <a:gd name="T10" fmla="*/ 0 w 3891"/>
                <a:gd name="T11" fmla="*/ 0 h 1489"/>
                <a:gd name="T12" fmla="*/ 0 w 3891"/>
                <a:gd name="T13" fmla="*/ 0 h 1489"/>
                <a:gd name="T14" fmla="*/ 0 w 3891"/>
                <a:gd name="T15" fmla="*/ 0 h 1489"/>
                <a:gd name="T16" fmla="*/ 0 w 3891"/>
                <a:gd name="T17" fmla="*/ 0 h 1489"/>
                <a:gd name="T18" fmla="*/ 0 w 3891"/>
                <a:gd name="T19" fmla="*/ 0 h 1489"/>
                <a:gd name="T20" fmla="*/ 0 w 3891"/>
                <a:gd name="T21" fmla="*/ 0 h 1489"/>
                <a:gd name="T22" fmla="*/ 0 w 3891"/>
                <a:gd name="T23" fmla="*/ 0 h 1489"/>
                <a:gd name="T24" fmla="*/ 0 w 3891"/>
                <a:gd name="T25" fmla="*/ 0 h 1489"/>
                <a:gd name="T26" fmla="*/ 0 w 3891"/>
                <a:gd name="T27" fmla="*/ 0 h 1489"/>
                <a:gd name="T28" fmla="*/ 0 w 3891"/>
                <a:gd name="T29" fmla="*/ 0 h 1489"/>
                <a:gd name="T30" fmla="*/ 0 w 3891"/>
                <a:gd name="T31" fmla="*/ 0 h 1489"/>
                <a:gd name="T32" fmla="*/ 0 w 3891"/>
                <a:gd name="T33" fmla="*/ 0 h 1489"/>
                <a:gd name="T34" fmla="*/ 0 w 3891"/>
                <a:gd name="T35" fmla="*/ 0 h 1489"/>
                <a:gd name="T36" fmla="*/ 0 w 3891"/>
                <a:gd name="T37" fmla="*/ 0 h 1489"/>
                <a:gd name="T38" fmla="*/ 0 w 3891"/>
                <a:gd name="T39" fmla="*/ 0 h 1489"/>
                <a:gd name="T40" fmla="*/ 0 w 3891"/>
                <a:gd name="T41" fmla="*/ 0 h 1489"/>
                <a:gd name="T42" fmla="*/ 0 w 3891"/>
                <a:gd name="T43" fmla="*/ 0 h 1489"/>
                <a:gd name="T44" fmla="*/ 0 w 3891"/>
                <a:gd name="T45" fmla="*/ 0 h 1489"/>
                <a:gd name="T46" fmla="*/ 0 w 3891"/>
                <a:gd name="T47" fmla="*/ 0 h 1489"/>
                <a:gd name="T48" fmla="*/ 0 w 3891"/>
                <a:gd name="T49" fmla="*/ 0 h 1489"/>
                <a:gd name="T50" fmla="*/ 0 w 3891"/>
                <a:gd name="T51" fmla="*/ 0 h 1489"/>
                <a:gd name="T52" fmla="*/ 0 w 3891"/>
                <a:gd name="T53" fmla="*/ 0 h 1489"/>
                <a:gd name="T54" fmla="*/ 0 w 3891"/>
                <a:gd name="T55" fmla="*/ 0 h 1489"/>
                <a:gd name="T56" fmla="*/ 0 w 3891"/>
                <a:gd name="T57" fmla="*/ 0 h 1489"/>
                <a:gd name="T58" fmla="*/ 0 w 3891"/>
                <a:gd name="T59" fmla="*/ 0 h 1489"/>
                <a:gd name="T60" fmla="*/ 0 w 3891"/>
                <a:gd name="T61" fmla="*/ 0 h 1489"/>
                <a:gd name="T62" fmla="*/ 0 w 3891"/>
                <a:gd name="T63" fmla="*/ 0 h 1489"/>
                <a:gd name="T64" fmla="*/ 0 w 3891"/>
                <a:gd name="T65" fmla="*/ 0 h 1489"/>
                <a:gd name="T66" fmla="*/ 0 w 3891"/>
                <a:gd name="T67" fmla="*/ 0 h 1489"/>
                <a:gd name="T68" fmla="*/ 0 w 3891"/>
                <a:gd name="T69" fmla="*/ 0 h 1489"/>
                <a:gd name="T70" fmla="*/ 0 w 3891"/>
                <a:gd name="T71" fmla="*/ 0 h 1489"/>
                <a:gd name="T72" fmla="*/ 0 w 3891"/>
                <a:gd name="T73" fmla="*/ 0 h 1489"/>
                <a:gd name="T74" fmla="*/ 0 w 3891"/>
                <a:gd name="T75" fmla="*/ 0 h 1489"/>
                <a:gd name="T76" fmla="*/ 0 w 3891"/>
                <a:gd name="T77" fmla="*/ 0 h 1489"/>
                <a:gd name="T78" fmla="*/ 0 w 3891"/>
                <a:gd name="T79" fmla="*/ 0 h 1489"/>
                <a:gd name="T80" fmla="*/ 0 w 3891"/>
                <a:gd name="T81" fmla="*/ 0 h 1489"/>
                <a:gd name="T82" fmla="*/ 0 w 3891"/>
                <a:gd name="T83" fmla="*/ 0 h 1489"/>
                <a:gd name="T84" fmla="*/ 0 w 3891"/>
                <a:gd name="T85" fmla="*/ 0 h 1489"/>
                <a:gd name="T86" fmla="*/ 0 w 3891"/>
                <a:gd name="T87" fmla="*/ 0 h 1489"/>
                <a:gd name="T88" fmla="*/ 0 w 3891"/>
                <a:gd name="T89" fmla="*/ 0 h 1489"/>
                <a:gd name="T90" fmla="*/ 0 w 3891"/>
                <a:gd name="T91" fmla="*/ 0 h 1489"/>
                <a:gd name="T92" fmla="*/ 0 w 3891"/>
                <a:gd name="T93" fmla="*/ 0 h 1489"/>
                <a:gd name="T94" fmla="*/ 0 w 3891"/>
                <a:gd name="T95" fmla="*/ 0 h 1489"/>
                <a:gd name="T96" fmla="*/ 0 w 3891"/>
                <a:gd name="T97" fmla="*/ 0 h 1489"/>
                <a:gd name="T98" fmla="*/ 0 w 3891"/>
                <a:gd name="T99" fmla="*/ 0 h 1489"/>
                <a:gd name="T100" fmla="*/ 0 w 3891"/>
                <a:gd name="T101" fmla="*/ 0 h 1489"/>
                <a:gd name="T102" fmla="*/ 0 w 3891"/>
                <a:gd name="T103" fmla="*/ 0 h 1489"/>
                <a:gd name="T104" fmla="*/ 0 w 3891"/>
                <a:gd name="T105" fmla="*/ 0 h 1489"/>
                <a:gd name="T106" fmla="*/ 0 w 3891"/>
                <a:gd name="T107" fmla="*/ 0 h 1489"/>
                <a:gd name="T108" fmla="*/ 0 w 3891"/>
                <a:gd name="T109" fmla="*/ 0 h 1489"/>
                <a:gd name="T110" fmla="*/ 0 w 3891"/>
                <a:gd name="T111" fmla="*/ 0 h 1489"/>
                <a:gd name="T112" fmla="*/ 0 w 3891"/>
                <a:gd name="T113" fmla="*/ 0 h 1489"/>
                <a:gd name="T114" fmla="*/ 0 w 3891"/>
                <a:gd name="T115" fmla="*/ 0 h 1489"/>
                <a:gd name="T116" fmla="*/ 0 w 3891"/>
                <a:gd name="T117" fmla="*/ 0 h 1489"/>
                <a:gd name="T118" fmla="*/ 0 w 3891"/>
                <a:gd name="T119" fmla="*/ 0 h 14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891"/>
                <a:gd name="T181" fmla="*/ 0 h 1489"/>
                <a:gd name="T182" fmla="*/ 3891 w 3891"/>
                <a:gd name="T183" fmla="*/ 1489 h 148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891" h="1489">
                  <a:moveTo>
                    <a:pt x="3891" y="0"/>
                  </a:moveTo>
                  <a:lnTo>
                    <a:pt x="3887" y="4"/>
                  </a:lnTo>
                  <a:lnTo>
                    <a:pt x="3874" y="12"/>
                  </a:lnTo>
                  <a:lnTo>
                    <a:pt x="3854" y="26"/>
                  </a:lnTo>
                  <a:lnTo>
                    <a:pt x="3826" y="45"/>
                  </a:lnTo>
                  <a:lnTo>
                    <a:pt x="3791" y="71"/>
                  </a:lnTo>
                  <a:lnTo>
                    <a:pt x="3748" y="99"/>
                  </a:lnTo>
                  <a:lnTo>
                    <a:pt x="3700" y="132"/>
                  </a:lnTo>
                  <a:lnTo>
                    <a:pt x="3645" y="169"/>
                  </a:lnTo>
                  <a:lnTo>
                    <a:pt x="3584" y="209"/>
                  </a:lnTo>
                  <a:lnTo>
                    <a:pt x="3519" y="254"/>
                  </a:lnTo>
                  <a:lnTo>
                    <a:pt x="3448" y="299"/>
                  </a:lnTo>
                  <a:lnTo>
                    <a:pt x="3372" y="351"/>
                  </a:lnTo>
                  <a:lnTo>
                    <a:pt x="3293" y="402"/>
                  </a:lnTo>
                  <a:lnTo>
                    <a:pt x="3210" y="455"/>
                  </a:lnTo>
                  <a:lnTo>
                    <a:pt x="3123" y="510"/>
                  </a:lnTo>
                  <a:lnTo>
                    <a:pt x="3033" y="567"/>
                  </a:lnTo>
                  <a:lnTo>
                    <a:pt x="2940" y="624"/>
                  </a:lnTo>
                  <a:lnTo>
                    <a:pt x="2846" y="683"/>
                  </a:lnTo>
                  <a:lnTo>
                    <a:pt x="2747" y="742"/>
                  </a:lnTo>
                  <a:lnTo>
                    <a:pt x="2649" y="800"/>
                  </a:lnTo>
                  <a:lnTo>
                    <a:pt x="2550" y="859"/>
                  </a:lnTo>
                  <a:lnTo>
                    <a:pt x="2450" y="918"/>
                  </a:lnTo>
                  <a:lnTo>
                    <a:pt x="2348" y="975"/>
                  </a:lnTo>
                  <a:lnTo>
                    <a:pt x="2147" y="1085"/>
                  </a:lnTo>
                  <a:lnTo>
                    <a:pt x="2046" y="1136"/>
                  </a:lnTo>
                  <a:lnTo>
                    <a:pt x="1948" y="1188"/>
                  </a:lnTo>
                  <a:lnTo>
                    <a:pt x="1849" y="1235"/>
                  </a:lnTo>
                  <a:lnTo>
                    <a:pt x="1763" y="1276"/>
                  </a:lnTo>
                  <a:lnTo>
                    <a:pt x="1676" y="1314"/>
                  </a:lnTo>
                  <a:lnTo>
                    <a:pt x="1590" y="1349"/>
                  </a:lnTo>
                  <a:lnTo>
                    <a:pt x="1505" y="1380"/>
                  </a:lnTo>
                  <a:lnTo>
                    <a:pt x="1420" y="1408"/>
                  </a:lnTo>
                  <a:lnTo>
                    <a:pt x="1337" y="1434"/>
                  </a:lnTo>
                  <a:lnTo>
                    <a:pt x="1257" y="1453"/>
                  </a:lnTo>
                  <a:lnTo>
                    <a:pt x="1176" y="1469"/>
                  </a:lnTo>
                  <a:lnTo>
                    <a:pt x="1097" y="1481"/>
                  </a:lnTo>
                  <a:lnTo>
                    <a:pt x="1020" y="1487"/>
                  </a:lnTo>
                  <a:lnTo>
                    <a:pt x="946" y="1489"/>
                  </a:lnTo>
                  <a:lnTo>
                    <a:pt x="873" y="1485"/>
                  </a:lnTo>
                  <a:lnTo>
                    <a:pt x="802" y="1475"/>
                  </a:lnTo>
                  <a:lnTo>
                    <a:pt x="733" y="1459"/>
                  </a:lnTo>
                  <a:lnTo>
                    <a:pt x="666" y="1438"/>
                  </a:lnTo>
                  <a:lnTo>
                    <a:pt x="601" y="1408"/>
                  </a:lnTo>
                  <a:lnTo>
                    <a:pt x="540" y="1373"/>
                  </a:lnTo>
                  <a:lnTo>
                    <a:pt x="481" y="1331"/>
                  </a:lnTo>
                  <a:lnTo>
                    <a:pt x="424" y="1280"/>
                  </a:lnTo>
                  <a:lnTo>
                    <a:pt x="369" y="1223"/>
                  </a:lnTo>
                  <a:lnTo>
                    <a:pt x="319" y="1156"/>
                  </a:lnTo>
                  <a:lnTo>
                    <a:pt x="270" y="1083"/>
                  </a:lnTo>
                  <a:lnTo>
                    <a:pt x="227" y="1000"/>
                  </a:lnTo>
                  <a:lnTo>
                    <a:pt x="186" y="910"/>
                  </a:lnTo>
                  <a:lnTo>
                    <a:pt x="148" y="809"/>
                  </a:lnTo>
                  <a:lnTo>
                    <a:pt x="113" y="699"/>
                  </a:lnTo>
                  <a:lnTo>
                    <a:pt x="83" y="579"/>
                  </a:lnTo>
                  <a:lnTo>
                    <a:pt x="56" y="451"/>
                  </a:lnTo>
                  <a:lnTo>
                    <a:pt x="34" y="311"/>
                  </a:lnTo>
                  <a:lnTo>
                    <a:pt x="14" y="162"/>
                  </a:lnTo>
                  <a:lnTo>
                    <a:pt x="0" y="0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75C4F0"/>
            </a:solidFill>
            <a:ln w="0">
              <a:solidFill>
                <a:srgbClr val="75C4F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5" name="Freeform 827"/>
            <p:cNvSpPr>
              <a:spLocks noEditPoints="1"/>
            </p:cNvSpPr>
            <p:nvPr/>
          </p:nvSpPr>
          <p:spPr bwMode="auto">
            <a:xfrm>
              <a:off x="3068" y="1258"/>
              <a:ext cx="615" cy="237"/>
            </a:xfrm>
            <a:custGeom>
              <a:avLst/>
              <a:gdLst>
                <a:gd name="T0" fmla="*/ 0 w 4027"/>
                <a:gd name="T1" fmla="*/ 0 h 1553"/>
                <a:gd name="T2" fmla="*/ 0 w 4027"/>
                <a:gd name="T3" fmla="*/ 0 h 1553"/>
                <a:gd name="T4" fmla="*/ 0 w 4027"/>
                <a:gd name="T5" fmla="*/ 0 h 1553"/>
                <a:gd name="T6" fmla="*/ 0 w 4027"/>
                <a:gd name="T7" fmla="*/ 0 h 1553"/>
                <a:gd name="T8" fmla="*/ 0 w 4027"/>
                <a:gd name="T9" fmla="*/ 0 h 1553"/>
                <a:gd name="T10" fmla="*/ 0 w 4027"/>
                <a:gd name="T11" fmla="*/ 0 h 1553"/>
                <a:gd name="T12" fmla="*/ 0 w 4027"/>
                <a:gd name="T13" fmla="*/ 0 h 1553"/>
                <a:gd name="T14" fmla="*/ 0 w 4027"/>
                <a:gd name="T15" fmla="*/ 0 h 1553"/>
                <a:gd name="T16" fmla="*/ 0 w 4027"/>
                <a:gd name="T17" fmla="*/ 0 h 1553"/>
                <a:gd name="T18" fmla="*/ 0 w 4027"/>
                <a:gd name="T19" fmla="*/ 0 h 1553"/>
                <a:gd name="T20" fmla="*/ 0 w 4027"/>
                <a:gd name="T21" fmla="*/ 0 h 1553"/>
                <a:gd name="T22" fmla="*/ 0 w 4027"/>
                <a:gd name="T23" fmla="*/ 0 h 1553"/>
                <a:gd name="T24" fmla="*/ 0 w 4027"/>
                <a:gd name="T25" fmla="*/ 0 h 1553"/>
                <a:gd name="T26" fmla="*/ 0 w 4027"/>
                <a:gd name="T27" fmla="*/ 0 h 1553"/>
                <a:gd name="T28" fmla="*/ 0 w 4027"/>
                <a:gd name="T29" fmla="*/ 0 h 1553"/>
                <a:gd name="T30" fmla="*/ 0 w 4027"/>
                <a:gd name="T31" fmla="*/ 0 h 1553"/>
                <a:gd name="T32" fmla="*/ 0 w 4027"/>
                <a:gd name="T33" fmla="*/ 0 h 1553"/>
                <a:gd name="T34" fmla="*/ 0 w 4027"/>
                <a:gd name="T35" fmla="*/ 0 h 1553"/>
                <a:gd name="T36" fmla="*/ 0 w 4027"/>
                <a:gd name="T37" fmla="*/ 0 h 1553"/>
                <a:gd name="T38" fmla="*/ 0 w 4027"/>
                <a:gd name="T39" fmla="*/ 0 h 1553"/>
                <a:gd name="T40" fmla="*/ 0 w 4027"/>
                <a:gd name="T41" fmla="*/ 0 h 1553"/>
                <a:gd name="T42" fmla="*/ 0 w 4027"/>
                <a:gd name="T43" fmla="*/ 0 h 1553"/>
                <a:gd name="T44" fmla="*/ 0 w 4027"/>
                <a:gd name="T45" fmla="*/ 0 h 1553"/>
                <a:gd name="T46" fmla="*/ 0 w 4027"/>
                <a:gd name="T47" fmla="*/ 0 h 1553"/>
                <a:gd name="T48" fmla="*/ 0 w 4027"/>
                <a:gd name="T49" fmla="*/ 0 h 1553"/>
                <a:gd name="T50" fmla="*/ 0 w 4027"/>
                <a:gd name="T51" fmla="*/ 0 h 1553"/>
                <a:gd name="T52" fmla="*/ 0 w 4027"/>
                <a:gd name="T53" fmla="*/ 0 h 1553"/>
                <a:gd name="T54" fmla="*/ 0 w 4027"/>
                <a:gd name="T55" fmla="*/ 0 h 1553"/>
                <a:gd name="T56" fmla="*/ 0 w 4027"/>
                <a:gd name="T57" fmla="*/ 0 h 1553"/>
                <a:gd name="T58" fmla="*/ 0 w 4027"/>
                <a:gd name="T59" fmla="*/ 0 h 1553"/>
                <a:gd name="T60" fmla="*/ 0 w 4027"/>
                <a:gd name="T61" fmla="*/ 0 h 1553"/>
                <a:gd name="T62" fmla="*/ 0 w 4027"/>
                <a:gd name="T63" fmla="*/ 0 h 1553"/>
                <a:gd name="T64" fmla="*/ 0 w 4027"/>
                <a:gd name="T65" fmla="*/ 0 h 1553"/>
                <a:gd name="T66" fmla="*/ 0 w 4027"/>
                <a:gd name="T67" fmla="*/ 0 h 1553"/>
                <a:gd name="T68" fmla="*/ 0 w 4027"/>
                <a:gd name="T69" fmla="*/ 0 h 1553"/>
                <a:gd name="T70" fmla="*/ 0 w 4027"/>
                <a:gd name="T71" fmla="*/ 0 h 1553"/>
                <a:gd name="T72" fmla="*/ 0 w 4027"/>
                <a:gd name="T73" fmla="*/ 0 h 1553"/>
                <a:gd name="T74" fmla="*/ 0 w 4027"/>
                <a:gd name="T75" fmla="*/ 0 h 1553"/>
                <a:gd name="T76" fmla="*/ 0 w 4027"/>
                <a:gd name="T77" fmla="*/ 0 h 1553"/>
                <a:gd name="T78" fmla="*/ 0 w 4027"/>
                <a:gd name="T79" fmla="*/ 0 h 1553"/>
                <a:gd name="T80" fmla="*/ 0 w 4027"/>
                <a:gd name="T81" fmla="*/ 0 h 1553"/>
                <a:gd name="T82" fmla="*/ 0 w 4027"/>
                <a:gd name="T83" fmla="*/ 0 h 1553"/>
                <a:gd name="T84" fmla="*/ 0 w 4027"/>
                <a:gd name="T85" fmla="*/ 0 h 1553"/>
                <a:gd name="T86" fmla="*/ 0 w 4027"/>
                <a:gd name="T87" fmla="*/ 0 h 1553"/>
                <a:gd name="T88" fmla="*/ 0 w 4027"/>
                <a:gd name="T89" fmla="*/ 0 h 1553"/>
                <a:gd name="T90" fmla="*/ 0 w 4027"/>
                <a:gd name="T91" fmla="*/ 0 h 1553"/>
                <a:gd name="T92" fmla="*/ 0 w 4027"/>
                <a:gd name="T93" fmla="*/ 0 h 1553"/>
                <a:gd name="T94" fmla="*/ 0 w 4027"/>
                <a:gd name="T95" fmla="*/ 0 h 1553"/>
                <a:gd name="T96" fmla="*/ 0 w 4027"/>
                <a:gd name="T97" fmla="*/ 0 h 1553"/>
                <a:gd name="T98" fmla="*/ 0 w 4027"/>
                <a:gd name="T99" fmla="*/ 0 h 1553"/>
                <a:gd name="T100" fmla="*/ 0 w 4027"/>
                <a:gd name="T101" fmla="*/ 0 h 1553"/>
                <a:gd name="T102" fmla="*/ 0 w 4027"/>
                <a:gd name="T103" fmla="*/ 0 h 1553"/>
                <a:gd name="T104" fmla="*/ 0 w 4027"/>
                <a:gd name="T105" fmla="*/ 0 h 1553"/>
                <a:gd name="T106" fmla="*/ 0 w 4027"/>
                <a:gd name="T107" fmla="*/ 0 h 1553"/>
                <a:gd name="T108" fmla="*/ 0 w 4027"/>
                <a:gd name="T109" fmla="*/ 0 h 1553"/>
                <a:gd name="T110" fmla="*/ 0 w 4027"/>
                <a:gd name="T111" fmla="*/ 0 h 1553"/>
                <a:gd name="T112" fmla="*/ 0 w 4027"/>
                <a:gd name="T113" fmla="*/ 0 h 1553"/>
                <a:gd name="T114" fmla="*/ 0 w 4027"/>
                <a:gd name="T115" fmla="*/ 0 h 1553"/>
                <a:gd name="T116" fmla="*/ 0 w 4027"/>
                <a:gd name="T117" fmla="*/ 0 h 1553"/>
                <a:gd name="T118" fmla="*/ 0 w 4027"/>
                <a:gd name="T119" fmla="*/ 0 h 155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027"/>
                <a:gd name="T181" fmla="*/ 0 h 1553"/>
                <a:gd name="T182" fmla="*/ 4027 w 4027"/>
                <a:gd name="T183" fmla="*/ 1553 h 155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027" h="1553">
                  <a:moveTo>
                    <a:pt x="3901" y="11"/>
                  </a:moveTo>
                  <a:lnTo>
                    <a:pt x="3891" y="17"/>
                  </a:lnTo>
                  <a:lnTo>
                    <a:pt x="3875" y="29"/>
                  </a:lnTo>
                  <a:lnTo>
                    <a:pt x="3854" y="43"/>
                  </a:lnTo>
                  <a:lnTo>
                    <a:pt x="3826" y="63"/>
                  </a:lnTo>
                  <a:lnTo>
                    <a:pt x="3792" y="86"/>
                  </a:lnTo>
                  <a:lnTo>
                    <a:pt x="3755" y="112"/>
                  </a:lnTo>
                  <a:lnTo>
                    <a:pt x="3712" y="141"/>
                  </a:lnTo>
                  <a:lnTo>
                    <a:pt x="3735" y="163"/>
                  </a:lnTo>
                  <a:lnTo>
                    <a:pt x="3722" y="133"/>
                  </a:lnTo>
                  <a:lnTo>
                    <a:pt x="3712" y="141"/>
                  </a:lnTo>
                  <a:lnTo>
                    <a:pt x="3735" y="163"/>
                  </a:lnTo>
                  <a:lnTo>
                    <a:pt x="3722" y="133"/>
                  </a:lnTo>
                  <a:lnTo>
                    <a:pt x="3621" y="200"/>
                  </a:lnTo>
                  <a:lnTo>
                    <a:pt x="3566" y="238"/>
                  </a:lnTo>
                  <a:lnTo>
                    <a:pt x="3505" y="277"/>
                  </a:lnTo>
                  <a:lnTo>
                    <a:pt x="3442" y="321"/>
                  </a:lnTo>
                  <a:lnTo>
                    <a:pt x="3375" y="364"/>
                  </a:lnTo>
                  <a:lnTo>
                    <a:pt x="3304" y="409"/>
                  </a:lnTo>
                  <a:lnTo>
                    <a:pt x="3231" y="456"/>
                  </a:lnTo>
                  <a:lnTo>
                    <a:pt x="3156" y="506"/>
                  </a:lnTo>
                  <a:lnTo>
                    <a:pt x="3078" y="555"/>
                  </a:lnTo>
                  <a:lnTo>
                    <a:pt x="2997" y="604"/>
                  </a:lnTo>
                  <a:lnTo>
                    <a:pt x="2914" y="655"/>
                  </a:lnTo>
                  <a:lnTo>
                    <a:pt x="2745" y="758"/>
                  </a:lnTo>
                  <a:lnTo>
                    <a:pt x="2572" y="860"/>
                  </a:lnTo>
                  <a:lnTo>
                    <a:pt x="2396" y="961"/>
                  </a:lnTo>
                  <a:lnTo>
                    <a:pt x="2219" y="1059"/>
                  </a:lnTo>
                  <a:lnTo>
                    <a:pt x="2044" y="1152"/>
                  </a:lnTo>
                  <a:lnTo>
                    <a:pt x="1871" y="1238"/>
                  </a:lnTo>
                  <a:lnTo>
                    <a:pt x="1788" y="1276"/>
                  </a:lnTo>
                  <a:lnTo>
                    <a:pt x="1703" y="1313"/>
                  </a:lnTo>
                  <a:lnTo>
                    <a:pt x="1621" y="1347"/>
                  </a:lnTo>
                  <a:lnTo>
                    <a:pt x="1538" y="1378"/>
                  </a:lnTo>
                  <a:lnTo>
                    <a:pt x="1455" y="1406"/>
                  </a:lnTo>
                  <a:lnTo>
                    <a:pt x="1376" y="1431"/>
                  </a:lnTo>
                  <a:lnTo>
                    <a:pt x="1296" y="1451"/>
                  </a:lnTo>
                  <a:lnTo>
                    <a:pt x="1219" y="1469"/>
                  </a:lnTo>
                  <a:lnTo>
                    <a:pt x="1231" y="1498"/>
                  </a:lnTo>
                  <a:lnTo>
                    <a:pt x="1231" y="1465"/>
                  </a:lnTo>
                  <a:lnTo>
                    <a:pt x="1219" y="1469"/>
                  </a:lnTo>
                  <a:lnTo>
                    <a:pt x="1231" y="1498"/>
                  </a:lnTo>
                  <a:lnTo>
                    <a:pt x="1231" y="1465"/>
                  </a:lnTo>
                  <a:lnTo>
                    <a:pt x="1156" y="1476"/>
                  </a:lnTo>
                  <a:lnTo>
                    <a:pt x="1081" y="1484"/>
                  </a:lnTo>
                  <a:lnTo>
                    <a:pt x="1006" y="1488"/>
                  </a:lnTo>
                  <a:lnTo>
                    <a:pt x="935" y="1486"/>
                  </a:lnTo>
                  <a:lnTo>
                    <a:pt x="864" y="1478"/>
                  </a:lnTo>
                  <a:lnTo>
                    <a:pt x="798" y="1467"/>
                  </a:lnTo>
                  <a:lnTo>
                    <a:pt x="798" y="1498"/>
                  </a:lnTo>
                  <a:lnTo>
                    <a:pt x="811" y="1469"/>
                  </a:lnTo>
                  <a:lnTo>
                    <a:pt x="798" y="1467"/>
                  </a:lnTo>
                  <a:lnTo>
                    <a:pt x="798" y="1498"/>
                  </a:lnTo>
                  <a:lnTo>
                    <a:pt x="811" y="1469"/>
                  </a:lnTo>
                  <a:lnTo>
                    <a:pt x="744" y="1451"/>
                  </a:lnTo>
                  <a:lnTo>
                    <a:pt x="681" y="1425"/>
                  </a:lnTo>
                  <a:lnTo>
                    <a:pt x="620" y="1394"/>
                  </a:lnTo>
                  <a:lnTo>
                    <a:pt x="561" y="1356"/>
                  </a:lnTo>
                  <a:lnTo>
                    <a:pt x="547" y="1386"/>
                  </a:lnTo>
                  <a:lnTo>
                    <a:pt x="571" y="1364"/>
                  </a:lnTo>
                  <a:lnTo>
                    <a:pt x="561" y="1356"/>
                  </a:lnTo>
                  <a:lnTo>
                    <a:pt x="547" y="1386"/>
                  </a:lnTo>
                  <a:lnTo>
                    <a:pt x="571" y="1364"/>
                  </a:lnTo>
                  <a:lnTo>
                    <a:pt x="514" y="1319"/>
                  </a:lnTo>
                  <a:lnTo>
                    <a:pt x="461" y="1268"/>
                  </a:lnTo>
                  <a:lnTo>
                    <a:pt x="410" y="1209"/>
                  </a:lnTo>
                  <a:lnTo>
                    <a:pt x="360" y="1144"/>
                  </a:lnTo>
                  <a:lnTo>
                    <a:pt x="339" y="1165"/>
                  </a:lnTo>
                  <a:lnTo>
                    <a:pt x="368" y="1154"/>
                  </a:lnTo>
                  <a:lnTo>
                    <a:pt x="360" y="1144"/>
                  </a:lnTo>
                  <a:lnTo>
                    <a:pt x="339" y="1165"/>
                  </a:lnTo>
                  <a:lnTo>
                    <a:pt x="368" y="1154"/>
                  </a:lnTo>
                  <a:lnTo>
                    <a:pt x="345" y="1116"/>
                  </a:lnTo>
                  <a:lnTo>
                    <a:pt x="323" y="1079"/>
                  </a:lnTo>
                  <a:lnTo>
                    <a:pt x="301" y="1039"/>
                  </a:lnTo>
                  <a:lnTo>
                    <a:pt x="280" y="996"/>
                  </a:lnTo>
                  <a:lnTo>
                    <a:pt x="260" y="953"/>
                  </a:lnTo>
                  <a:lnTo>
                    <a:pt x="242" y="905"/>
                  </a:lnTo>
                  <a:lnTo>
                    <a:pt x="223" y="858"/>
                  </a:lnTo>
                  <a:lnTo>
                    <a:pt x="205" y="807"/>
                  </a:lnTo>
                  <a:lnTo>
                    <a:pt x="189" y="754"/>
                  </a:lnTo>
                  <a:lnTo>
                    <a:pt x="173" y="699"/>
                  </a:lnTo>
                  <a:lnTo>
                    <a:pt x="158" y="642"/>
                  </a:lnTo>
                  <a:lnTo>
                    <a:pt x="144" y="582"/>
                  </a:lnTo>
                  <a:lnTo>
                    <a:pt x="130" y="519"/>
                  </a:lnTo>
                  <a:lnTo>
                    <a:pt x="100" y="533"/>
                  </a:lnTo>
                  <a:lnTo>
                    <a:pt x="134" y="533"/>
                  </a:lnTo>
                  <a:lnTo>
                    <a:pt x="130" y="519"/>
                  </a:lnTo>
                  <a:lnTo>
                    <a:pt x="100" y="533"/>
                  </a:lnTo>
                  <a:lnTo>
                    <a:pt x="134" y="533"/>
                  </a:lnTo>
                  <a:lnTo>
                    <a:pt x="122" y="468"/>
                  </a:lnTo>
                  <a:lnTo>
                    <a:pt x="110" y="401"/>
                  </a:lnTo>
                  <a:lnTo>
                    <a:pt x="100" y="332"/>
                  </a:lnTo>
                  <a:lnTo>
                    <a:pt x="91" y="261"/>
                  </a:lnTo>
                  <a:lnTo>
                    <a:pt x="83" y="187"/>
                  </a:lnTo>
                  <a:lnTo>
                    <a:pt x="75" y="110"/>
                  </a:lnTo>
                  <a:lnTo>
                    <a:pt x="69" y="29"/>
                  </a:lnTo>
                  <a:lnTo>
                    <a:pt x="35" y="31"/>
                  </a:lnTo>
                  <a:lnTo>
                    <a:pt x="35" y="65"/>
                  </a:lnTo>
                  <a:lnTo>
                    <a:pt x="3926" y="65"/>
                  </a:lnTo>
                  <a:lnTo>
                    <a:pt x="3926" y="31"/>
                  </a:lnTo>
                  <a:lnTo>
                    <a:pt x="3909" y="5"/>
                  </a:lnTo>
                  <a:lnTo>
                    <a:pt x="3901" y="11"/>
                  </a:lnTo>
                  <a:close/>
                  <a:moveTo>
                    <a:pt x="3946" y="57"/>
                  </a:moveTo>
                  <a:lnTo>
                    <a:pt x="4027" y="0"/>
                  </a:lnTo>
                  <a:lnTo>
                    <a:pt x="0" y="0"/>
                  </a:lnTo>
                  <a:lnTo>
                    <a:pt x="4" y="33"/>
                  </a:lnTo>
                  <a:lnTo>
                    <a:pt x="10" y="110"/>
                  </a:lnTo>
                  <a:lnTo>
                    <a:pt x="18" y="187"/>
                  </a:lnTo>
                  <a:lnTo>
                    <a:pt x="26" y="261"/>
                  </a:lnTo>
                  <a:lnTo>
                    <a:pt x="35" y="332"/>
                  </a:lnTo>
                  <a:lnTo>
                    <a:pt x="45" y="401"/>
                  </a:lnTo>
                  <a:lnTo>
                    <a:pt x="57" y="468"/>
                  </a:lnTo>
                  <a:lnTo>
                    <a:pt x="69" y="533"/>
                  </a:lnTo>
                  <a:lnTo>
                    <a:pt x="71" y="545"/>
                  </a:lnTo>
                  <a:lnTo>
                    <a:pt x="85" y="608"/>
                  </a:lnTo>
                  <a:lnTo>
                    <a:pt x="98" y="667"/>
                  </a:lnTo>
                  <a:lnTo>
                    <a:pt x="114" y="724"/>
                  </a:lnTo>
                  <a:lnTo>
                    <a:pt x="130" y="779"/>
                  </a:lnTo>
                  <a:lnTo>
                    <a:pt x="146" y="833"/>
                  </a:lnTo>
                  <a:lnTo>
                    <a:pt x="163" y="884"/>
                  </a:lnTo>
                  <a:lnTo>
                    <a:pt x="183" y="931"/>
                  </a:lnTo>
                  <a:lnTo>
                    <a:pt x="201" y="978"/>
                  </a:lnTo>
                  <a:lnTo>
                    <a:pt x="221" y="1022"/>
                  </a:lnTo>
                  <a:lnTo>
                    <a:pt x="242" y="1065"/>
                  </a:lnTo>
                  <a:lnTo>
                    <a:pt x="264" y="1104"/>
                  </a:lnTo>
                  <a:lnTo>
                    <a:pt x="286" y="1142"/>
                  </a:lnTo>
                  <a:lnTo>
                    <a:pt x="309" y="1179"/>
                  </a:lnTo>
                  <a:lnTo>
                    <a:pt x="315" y="1189"/>
                  </a:lnTo>
                  <a:lnTo>
                    <a:pt x="364" y="1254"/>
                  </a:lnTo>
                  <a:lnTo>
                    <a:pt x="416" y="1313"/>
                  </a:lnTo>
                  <a:lnTo>
                    <a:pt x="469" y="1364"/>
                  </a:lnTo>
                  <a:lnTo>
                    <a:pt x="526" y="1410"/>
                  </a:lnTo>
                  <a:lnTo>
                    <a:pt x="536" y="1415"/>
                  </a:lnTo>
                  <a:lnTo>
                    <a:pt x="595" y="1453"/>
                  </a:lnTo>
                  <a:lnTo>
                    <a:pt x="656" y="1484"/>
                  </a:lnTo>
                  <a:lnTo>
                    <a:pt x="719" y="1510"/>
                  </a:lnTo>
                  <a:lnTo>
                    <a:pt x="786" y="1528"/>
                  </a:lnTo>
                  <a:lnTo>
                    <a:pt x="798" y="1532"/>
                  </a:lnTo>
                  <a:lnTo>
                    <a:pt x="864" y="1543"/>
                  </a:lnTo>
                  <a:lnTo>
                    <a:pt x="935" y="1551"/>
                  </a:lnTo>
                  <a:lnTo>
                    <a:pt x="1006" y="1553"/>
                  </a:lnTo>
                  <a:lnTo>
                    <a:pt x="1081" y="1549"/>
                  </a:lnTo>
                  <a:lnTo>
                    <a:pt x="1156" y="1541"/>
                  </a:lnTo>
                  <a:lnTo>
                    <a:pt x="1231" y="1530"/>
                  </a:lnTo>
                  <a:lnTo>
                    <a:pt x="1244" y="1528"/>
                  </a:lnTo>
                  <a:lnTo>
                    <a:pt x="1321" y="1510"/>
                  </a:lnTo>
                  <a:lnTo>
                    <a:pt x="1402" y="1490"/>
                  </a:lnTo>
                  <a:lnTo>
                    <a:pt x="1481" y="1465"/>
                  </a:lnTo>
                  <a:lnTo>
                    <a:pt x="1563" y="1437"/>
                  </a:lnTo>
                  <a:lnTo>
                    <a:pt x="1646" y="1406"/>
                  </a:lnTo>
                  <a:lnTo>
                    <a:pt x="1729" y="1372"/>
                  </a:lnTo>
                  <a:lnTo>
                    <a:pt x="1814" y="1335"/>
                  </a:lnTo>
                  <a:lnTo>
                    <a:pt x="1898" y="1295"/>
                  </a:lnTo>
                  <a:lnTo>
                    <a:pt x="1983" y="1254"/>
                  </a:lnTo>
                  <a:lnTo>
                    <a:pt x="2070" y="1211"/>
                  </a:lnTo>
                  <a:lnTo>
                    <a:pt x="2245" y="1118"/>
                  </a:lnTo>
                  <a:lnTo>
                    <a:pt x="2422" y="1020"/>
                  </a:lnTo>
                  <a:lnTo>
                    <a:pt x="2597" y="919"/>
                  </a:lnTo>
                  <a:lnTo>
                    <a:pt x="2771" y="817"/>
                  </a:lnTo>
                  <a:lnTo>
                    <a:pt x="2940" y="714"/>
                  </a:lnTo>
                  <a:lnTo>
                    <a:pt x="3023" y="663"/>
                  </a:lnTo>
                  <a:lnTo>
                    <a:pt x="3103" y="614"/>
                  </a:lnTo>
                  <a:lnTo>
                    <a:pt x="3182" y="565"/>
                  </a:lnTo>
                  <a:lnTo>
                    <a:pt x="3257" y="515"/>
                  </a:lnTo>
                  <a:lnTo>
                    <a:pt x="3330" y="468"/>
                  </a:lnTo>
                  <a:lnTo>
                    <a:pt x="3401" y="423"/>
                  </a:lnTo>
                  <a:lnTo>
                    <a:pt x="3468" y="380"/>
                  </a:lnTo>
                  <a:lnTo>
                    <a:pt x="3531" y="336"/>
                  </a:lnTo>
                  <a:lnTo>
                    <a:pt x="3592" y="297"/>
                  </a:lnTo>
                  <a:lnTo>
                    <a:pt x="3647" y="259"/>
                  </a:lnTo>
                  <a:lnTo>
                    <a:pt x="3747" y="193"/>
                  </a:lnTo>
                  <a:lnTo>
                    <a:pt x="3757" y="187"/>
                  </a:lnTo>
                  <a:lnTo>
                    <a:pt x="3800" y="157"/>
                  </a:lnTo>
                  <a:lnTo>
                    <a:pt x="3838" y="131"/>
                  </a:lnTo>
                  <a:lnTo>
                    <a:pt x="3871" y="108"/>
                  </a:lnTo>
                  <a:lnTo>
                    <a:pt x="3899" y="88"/>
                  </a:lnTo>
                  <a:lnTo>
                    <a:pt x="3920" y="74"/>
                  </a:lnTo>
                  <a:lnTo>
                    <a:pt x="3936" y="63"/>
                  </a:lnTo>
                  <a:lnTo>
                    <a:pt x="3946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6" name="Freeform 828"/>
            <p:cNvSpPr>
              <a:spLocks/>
            </p:cNvSpPr>
            <p:nvPr/>
          </p:nvSpPr>
          <p:spPr bwMode="auto">
            <a:xfrm>
              <a:off x="3221" y="1259"/>
              <a:ext cx="546" cy="237"/>
            </a:xfrm>
            <a:custGeom>
              <a:avLst/>
              <a:gdLst>
                <a:gd name="T0" fmla="*/ 0 w 3578"/>
                <a:gd name="T1" fmla="*/ 0 h 1550"/>
                <a:gd name="T2" fmla="*/ 0 w 3578"/>
                <a:gd name="T3" fmla="*/ 0 h 1550"/>
                <a:gd name="T4" fmla="*/ 0 w 3578"/>
                <a:gd name="T5" fmla="*/ 0 h 1550"/>
                <a:gd name="T6" fmla="*/ 0 w 3578"/>
                <a:gd name="T7" fmla="*/ 0 h 1550"/>
                <a:gd name="T8" fmla="*/ 0 w 3578"/>
                <a:gd name="T9" fmla="*/ 0 h 1550"/>
                <a:gd name="T10" fmla="*/ 0 w 3578"/>
                <a:gd name="T11" fmla="*/ 0 h 1550"/>
                <a:gd name="T12" fmla="*/ 0 w 3578"/>
                <a:gd name="T13" fmla="*/ 0 h 1550"/>
                <a:gd name="T14" fmla="*/ 0 w 3578"/>
                <a:gd name="T15" fmla="*/ 0 h 1550"/>
                <a:gd name="T16" fmla="*/ 0 w 3578"/>
                <a:gd name="T17" fmla="*/ 0 h 1550"/>
                <a:gd name="T18" fmla="*/ 0 w 3578"/>
                <a:gd name="T19" fmla="*/ 0 h 1550"/>
                <a:gd name="T20" fmla="*/ 0 w 3578"/>
                <a:gd name="T21" fmla="*/ 0 h 1550"/>
                <a:gd name="T22" fmla="*/ 0 w 3578"/>
                <a:gd name="T23" fmla="*/ 0 h 1550"/>
                <a:gd name="T24" fmla="*/ 0 w 3578"/>
                <a:gd name="T25" fmla="*/ 0 h 1550"/>
                <a:gd name="T26" fmla="*/ 0 w 3578"/>
                <a:gd name="T27" fmla="*/ 0 h 1550"/>
                <a:gd name="T28" fmla="*/ 0 w 3578"/>
                <a:gd name="T29" fmla="*/ 0 h 1550"/>
                <a:gd name="T30" fmla="*/ 0 w 3578"/>
                <a:gd name="T31" fmla="*/ 0 h 1550"/>
                <a:gd name="T32" fmla="*/ 0 w 3578"/>
                <a:gd name="T33" fmla="*/ 0 h 1550"/>
                <a:gd name="T34" fmla="*/ 0 w 3578"/>
                <a:gd name="T35" fmla="*/ 0 h 1550"/>
                <a:gd name="T36" fmla="*/ 0 w 3578"/>
                <a:gd name="T37" fmla="*/ 0 h 1550"/>
                <a:gd name="T38" fmla="*/ 0 w 3578"/>
                <a:gd name="T39" fmla="*/ 0 h 1550"/>
                <a:gd name="T40" fmla="*/ 0 w 3578"/>
                <a:gd name="T41" fmla="*/ 0 h 1550"/>
                <a:gd name="T42" fmla="*/ 0 w 3578"/>
                <a:gd name="T43" fmla="*/ 0 h 1550"/>
                <a:gd name="T44" fmla="*/ 0 w 3578"/>
                <a:gd name="T45" fmla="*/ 0 h 1550"/>
                <a:gd name="T46" fmla="*/ 0 w 3578"/>
                <a:gd name="T47" fmla="*/ 0 h 1550"/>
                <a:gd name="T48" fmla="*/ 0 w 3578"/>
                <a:gd name="T49" fmla="*/ 0 h 1550"/>
                <a:gd name="T50" fmla="*/ 0 w 3578"/>
                <a:gd name="T51" fmla="*/ 0 h 1550"/>
                <a:gd name="T52" fmla="*/ 0 w 3578"/>
                <a:gd name="T53" fmla="*/ 0 h 1550"/>
                <a:gd name="T54" fmla="*/ 0 w 3578"/>
                <a:gd name="T55" fmla="*/ 0 h 1550"/>
                <a:gd name="T56" fmla="*/ 0 w 3578"/>
                <a:gd name="T57" fmla="*/ 0 h 1550"/>
                <a:gd name="T58" fmla="*/ 0 w 3578"/>
                <a:gd name="T59" fmla="*/ 0 h 1550"/>
                <a:gd name="T60" fmla="*/ 0 w 3578"/>
                <a:gd name="T61" fmla="*/ 0 h 1550"/>
                <a:gd name="T62" fmla="*/ 0 w 3578"/>
                <a:gd name="T63" fmla="*/ 0 h 1550"/>
                <a:gd name="T64" fmla="*/ 0 w 3578"/>
                <a:gd name="T65" fmla="*/ 0 h 1550"/>
                <a:gd name="T66" fmla="*/ 0 w 3578"/>
                <a:gd name="T67" fmla="*/ 0 h 1550"/>
                <a:gd name="T68" fmla="*/ 0 w 3578"/>
                <a:gd name="T69" fmla="*/ 0 h 1550"/>
                <a:gd name="T70" fmla="*/ 0 w 3578"/>
                <a:gd name="T71" fmla="*/ 0 h 1550"/>
                <a:gd name="T72" fmla="*/ 0 w 3578"/>
                <a:gd name="T73" fmla="*/ 0 h 1550"/>
                <a:gd name="T74" fmla="*/ 0 w 3578"/>
                <a:gd name="T75" fmla="*/ 0 h 15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578"/>
                <a:gd name="T115" fmla="*/ 0 h 1550"/>
                <a:gd name="T116" fmla="*/ 3578 w 3578"/>
                <a:gd name="T117" fmla="*/ 1550 h 155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578" h="1550">
                  <a:moveTo>
                    <a:pt x="0" y="1485"/>
                  </a:moveTo>
                  <a:lnTo>
                    <a:pt x="2" y="1550"/>
                  </a:lnTo>
                  <a:lnTo>
                    <a:pt x="150" y="1544"/>
                  </a:lnTo>
                  <a:lnTo>
                    <a:pt x="294" y="1538"/>
                  </a:lnTo>
                  <a:lnTo>
                    <a:pt x="431" y="1529"/>
                  </a:lnTo>
                  <a:lnTo>
                    <a:pt x="563" y="1515"/>
                  </a:lnTo>
                  <a:lnTo>
                    <a:pt x="691" y="1501"/>
                  </a:lnTo>
                  <a:lnTo>
                    <a:pt x="813" y="1483"/>
                  </a:lnTo>
                  <a:lnTo>
                    <a:pt x="934" y="1464"/>
                  </a:lnTo>
                  <a:lnTo>
                    <a:pt x="1048" y="1440"/>
                  </a:lnTo>
                  <a:lnTo>
                    <a:pt x="1060" y="1438"/>
                  </a:lnTo>
                  <a:lnTo>
                    <a:pt x="1172" y="1412"/>
                  </a:lnTo>
                  <a:lnTo>
                    <a:pt x="1385" y="1353"/>
                  </a:lnTo>
                  <a:lnTo>
                    <a:pt x="1487" y="1320"/>
                  </a:lnTo>
                  <a:lnTo>
                    <a:pt x="1587" y="1282"/>
                  </a:lnTo>
                  <a:lnTo>
                    <a:pt x="1686" y="1243"/>
                  </a:lnTo>
                  <a:lnTo>
                    <a:pt x="1782" y="1202"/>
                  </a:lnTo>
                  <a:lnTo>
                    <a:pt x="1879" y="1158"/>
                  </a:lnTo>
                  <a:lnTo>
                    <a:pt x="1973" y="1111"/>
                  </a:lnTo>
                  <a:lnTo>
                    <a:pt x="2070" y="1060"/>
                  </a:lnTo>
                  <a:lnTo>
                    <a:pt x="2164" y="1007"/>
                  </a:lnTo>
                  <a:lnTo>
                    <a:pt x="2261" y="952"/>
                  </a:lnTo>
                  <a:lnTo>
                    <a:pt x="2357" y="893"/>
                  </a:lnTo>
                  <a:lnTo>
                    <a:pt x="2454" y="831"/>
                  </a:lnTo>
                  <a:lnTo>
                    <a:pt x="2552" y="766"/>
                  </a:lnTo>
                  <a:lnTo>
                    <a:pt x="2655" y="700"/>
                  </a:lnTo>
                  <a:lnTo>
                    <a:pt x="2664" y="694"/>
                  </a:lnTo>
                  <a:lnTo>
                    <a:pt x="2767" y="623"/>
                  </a:lnTo>
                  <a:lnTo>
                    <a:pt x="2873" y="550"/>
                  </a:lnTo>
                  <a:lnTo>
                    <a:pt x="2981" y="473"/>
                  </a:lnTo>
                  <a:lnTo>
                    <a:pt x="3094" y="394"/>
                  </a:lnTo>
                  <a:lnTo>
                    <a:pt x="3208" y="314"/>
                  </a:lnTo>
                  <a:lnTo>
                    <a:pt x="3328" y="227"/>
                  </a:lnTo>
                  <a:lnTo>
                    <a:pt x="3452" y="140"/>
                  </a:lnTo>
                  <a:lnTo>
                    <a:pt x="3578" y="52"/>
                  </a:lnTo>
                  <a:lnTo>
                    <a:pt x="3541" y="0"/>
                  </a:lnTo>
                  <a:lnTo>
                    <a:pt x="3407" y="95"/>
                  </a:lnTo>
                  <a:lnTo>
                    <a:pt x="3283" y="182"/>
                  </a:lnTo>
                  <a:lnTo>
                    <a:pt x="3163" y="268"/>
                  </a:lnTo>
                  <a:lnTo>
                    <a:pt x="3048" y="349"/>
                  </a:lnTo>
                  <a:lnTo>
                    <a:pt x="2936" y="428"/>
                  </a:lnTo>
                  <a:lnTo>
                    <a:pt x="2828" y="505"/>
                  </a:lnTo>
                  <a:lnTo>
                    <a:pt x="2722" y="577"/>
                  </a:lnTo>
                  <a:lnTo>
                    <a:pt x="2619" y="648"/>
                  </a:lnTo>
                  <a:lnTo>
                    <a:pt x="2641" y="670"/>
                  </a:lnTo>
                  <a:lnTo>
                    <a:pt x="2629" y="640"/>
                  </a:lnTo>
                  <a:lnTo>
                    <a:pt x="2619" y="648"/>
                  </a:lnTo>
                  <a:lnTo>
                    <a:pt x="2641" y="670"/>
                  </a:lnTo>
                  <a:lnTo>
                    <a:pt x="2629" y="640"/>
                  </a:lnTo>
                  <a:lnTo>
                    <a:pt x="2527" y="707"/>
                  </a:lnTo>
                  <a:lnTo>
                    <a:pt x="2428" y="772"/>
                  </a:lnTo>
                  <a:lnTo>
                    <a:pt x="2332" y="833"/>
                  </a:lnTo>
                  <a:lnTo>
                    <a:pt x="2235" y="893"/>
                  </a:lnTo>
                  <a:lnTo>
                    <a:pt x="2139" y="948"/>
                  </a:lnTo>
                  <a:lnTo>
                    <a:pt x="2044" y="1001"/>
                  </a:lnTo>
                  <a:lnTo>
                    <a:pt x="1948" y="1052"/>
                  </a:lnTo>
                  <a:lnTo>
                    <a:pt x="1853" y="1099"/>
                  </a:lnTo>
                  <a:lnTo>
                    <a:pt x="1757" y="1143"/>
                  </a:lnTo>
                  <a:lnTo>
                    <a:pt x="1660" y="1184"/>
                  </a:lnTo>
                  <a:lnTo>
                    <a:pt x="1562" y="1223"/>
                  </a:lnTo>
                  <a:lnTo>
                    <a:pt x="1461" y="1261"/>
                  </a:lnTo>
                  <a:lnTo>
                    <a:pt x="1359" y="1294"/>
                  </a:lnTo>
                  <a:lnTo>
                    <a:pt x="1146" y="1353"/>
                  </a:lnTo>
                  <a:lnTo>
                    <a:pt x="1034" y="1379"/>
                  </a:lnTo>
                  <a:lnTo>
                    <a:pt x="1048" y="1408"/>
                  </a:lnTo>
                  <a:lnTo>
                    <a:pt x="1048" y="1375"/>
                  </a:lnTo>
                  <a:lnTo>
                    <a:pt x="1034" y="1379"/>
                  </a:lnTo>
                  <a:lnTo>
                    <a:pt x="1048" y="1408"/>
                  </a:lnTo>
                  <a:lnTo>
                    <a:pt x="1048" y="1375"/>
                  </a:lnTo>
                  <a:lnTo>
                    <a:pt x="934" y="1399"/>
                  </a:lnTo>
                  <a:lnTo>
                    <a:pt x="813" y="1418"/>
                  </a:lnTo>
                  <a:lnTo>
                    <a:pt x="691" y="1436"/>
                  </a:lnTo>
                  <a:lnTo>
                    <a:pt x="563" y="1450"/>
                  </a:lnTo>
                  <a:lnTo>
                    <a:pt x="431" y="1464"/>
                  </a:lnTo>
                  <a:lnTo>
                    <a:pt x="294" y="1473"/>
                  </a:lnTo>
                  <a:lnTo>
                    <a:pt x="150" y="1479"/>
                  </a:lnTo>
                  <a:lnTo>
                    <a:pt x="0" y="148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7" name="Freeform 829"/>
            <p:cNvSpPr>
              <a:spLocks/>
            </p:cNvSpPr>
            <p:nvPr/>
          </p:nvSpPr>
          <p:spPr bwMode="auto">
            <a:xfrm>
              <a:off x="3318" y="1259"/>
              <a:ext cx="547" cy="237"/>
            </a:xfrm>
            <a:custGeom>
              <a:avLst/>
              <a:gdLst>
                <a:gd name="T0" fmla="*/ 0 w 3580"/>
                <a:gd name="T1" fmla="*/ 0 h 1550"/>
                <a:gd name="T2" fmla="*/ 0 w 3580"/>
                <a:gd name="T3" fmla="*/ 0 h 1550"/>
                <a:gd name="T4" fmla="*/ 0 w 3580"/>
                <a:gd name="T5" fmla="*/ 0 h 1550"/>
                <a:gd name="T6" fmla="*/ 0 w 3580"/>
                <a:gd name="T7" fmla="*/ 0 h 1550"/>
                <a:gd name="T8" fmla="*/ 0 w 3580"/>
                <a:gd name="T9" fmla="*/ 0 h 1550"/>
                <a:gd name="T10" fmla="*/ 0 w 3580"/>
                <a:gd name="T11" fmla="*/ 0 h 1550"/>
                <a:gd name="T12" fmla="*/ 0 w 3580"/>
                <a:gd name="T13" fmla="*/ 0 h 1550"/>
                <a:gd name="T14" fmla="*/ 0 w 3580"/>
                <a:gd name="T15" fmla="*/ 0 h 1550"/>
                <a:gd name="T16" fmla="*/ 0 w 3580"/>
                <a:gd name="T17" fmla="*/ 0 h 1550"/>
                <a:gd name="T18" fmla="*/ 0 w 3580"/>
                <a:gd name="T19" fmla="*/ 0 h 1550"/>
                <a:gd name="T20" fmla="*/ 0 w 3580"/>
                <a:gd name="T21" fmla="*/ 0 h 1550"/>
                <a:gd name="T22" fmla="*/ 0 w 3580"/>
                <a:gd name="T23" fmla="*/ 0 h 1550"/>
                <a:gd name="T24" fmla="*/ 0 w 3580"/>
                <a:gd name="T25" fmla="*/ 0 h 1550"/>
                <a:gd name="T26" fmla="*/ 0 w 3580"/>
                <a:gd name="T27" fmla="*/ 0 h 1550"/>
                <a:gd name="T28" fmla="*/ 0 w 3580"/>
                <a:gd name="T29" fmla="*/ 0 h 1550"/>
                <a:gd name="T30" fmla="*/ 0 w 3580"/>
                <a:gd name="T31" fmla="*/ 0 h 1550"/>
                <a:gd name="T32" fmla="*/ 0 w 3580"/>
                <a:gd name="T33" fmla="*/ 0 h 1550"/>
                <a:gd name="T34" fmla="*/ 0 w 3580"/>
                <a:gd name="T35" fmla="*/ 0 h 1550"/>
                <a:gd name="T36" fmla="*/ 0 w 3580"/>
                <a:gd name="T37" fmla="*/ 0 h 1550"/>
                <a:gd name="T38" fmla="*/ 0 w 3580"/>
                <a:gd name="T39" fmla="*/ 0 h 1550"/>
                <a:gd name="T40" fmla="*/ 0 w 3580"/>
                <a:gd name="T41" fmla="*/ 0 h 1550"/>
                <a:gd name="T42" fmla="*/ 0 w 3580"/>
                <a:gd name="T43" fmla="*/ 0 h 1550"/>
                <a:gd name="T44" fmla="*/ 0 w 3580"/>
                <a:gd name="T45" fmla="*/ 0 h 1550"/>
                <a:gd name="T46" fmla="*/ 0 w 3580"/>
                <a:gd name="T47" fmla="*/ 0 h 1550"/>
                <a:gd name="T48" fmla="*/ 0 w 3580"/>
                <a:gd name="T49" fmla="*/ 0 h 1550"/>
                <a:gd name="T50" fmla="*/ 0 w 3580"/>
                <a:gd name="T51" fmla="*/ 0 h 1550"/>
                <a:gd name="T52" fmla="*/ 0 w 3580"/>
                <a:gd name="T53" fmla="*/ 0 h 1550"/>
                <a:gd name="T54" fmla="*/ 0 w 3580"/>
                <a:gd name="T55" fmla="*/ 0 h 1550"/>
                <a:gd name="T56" fmla="*/ 0 w 3580"/>
                <a:gd name="T57" fmla="*/ 0 h 1550"/>
                <a:gd name="T58" fmla="*/ 0 w 3580"/>
                <a:gd name="T59" fmla="*/ 0 h 1550"/>
                <a:gd name="T60" fmla="*/ 0 w 3580"/>
                <a:gd name="T61" fmla="*/ 0 h 1550"/>
                <a:gd name="T62" fmla="*/ 0 w 3580"/>
                <a:gd name="T63" fmla="*/ 0 h 1550"/>
                <a:gd name="T64" fmla="*/ 0 w 3580"/>
                <a:gd name="T65" fmla="*/ 0 h 1550"/>
                <a:gd name="T66" fmla="*/ 0 w 3580"/>
                <a:gd name="T67" fmla="*/ 0 h 1550"/>
                <a:gd name="T68" fmla="*/ 0 w 3580"/>
                <a:gd name="T69" fmla="*/ 0 h 1550"/>
                <a:gd name="T70" fmla="*/ 0 w 3580"/>
                <a:gd name="T71" fmla="*/ 0 h 1550"/>
                <a:gd name="T72" fmla="*/ 0 w 3580"/>
                <a:gd name="T73" fmla="*/ 0 h 1550"/>
                <a:gd name="T74" fmla="*/ 0 w 3580"/>
                <a:gd name="T75" fmla="*/ 0 h 1550"/>
                <a:gd name="T76" fmla="*/ 0 w 3580"/>
                <a:gd name="T77" fmla="*/ 0 h 15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580"/>
                <a:gd name="T118" fmla="*/ 0 h 1550"/>
                <a:gd name="T119" fmla="*/ 3580 w 3580"/>
                <a:gd name="T120" fmla="*/ 1550 h 15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580" h="1550">
                  <a:moveTo>
                    <a:pt x="0" y="1485"/>
                  </a:moveTo>
                  <a:lnTo>
                    <a:pt x="2" y="1550"/>
                  </a:lnTo>
                  <a:lnTo>
                    <a:pt x="150" y="1544"/>
                  </a:lnTo>
                  <a:lnTo>
                    <a:pt x="294" y="1538"/>
                  </a:lnTo>
                  <a:lnTo>
                    <a:pt x="432" y="1529"/>
                  </a:lnTo>
                  <a:lnTo>
                    <a:pt x="563" y="1515"/>
                  </a:lnTo>
                  <a:lnTo>
                    <a:pt x="691" y="1501"/>
                  </a:lnTo>
                  <a:lnTo>
                    <a:pt x="814" y="1483"/>
                  </a:lnTo>
                  <a:lnTo>
                    <a:pt x="934" y="1464"/>
                  </a:lnTo>
                  <a:lnTo>
                    <a:pt x="1048" y="1440"/>
                  </a:lnTo>
                  <a:lnTo>
                    <a:pt x="1060" y="1438"/>
                  </a:lnTo>
                  <a:lnTo>
                    <a:pt x="1172" y="1412"/>
                  </a:lnTo>
                  <a:lnTo>
                    <a:pt x="1280" y="1383"/>
                  </a:lnTo>
                  <a:lnTo>
                    <a:pt x="1385" y="1353"/>
                  </a:lnTo>
                  <a:lnTo>
                    <a:pt x="1487" y="1320"/>
                  </a:lnTo>
                  <a:lnTo>
                    <a:pt x="1587" y="1282"/>
                  </a:lnTo>
                  <a:lnTo>
                    <a:pt x="1686" y="1243"/>
                  </a:lnTo>
                  <a:lnTo>
                    <a:pt x="1784" y="1202"/>
                  </a:lnTo>
                  <a:lnTo>
                    <a:pt x="1879" y="1158"/>
                  </a:lnTo>
                  <a:lnTo>
                    <a:pt x="1975" y="1111"/>
                  </a:lnTo>
                  <a:lnTo>
                    <a:pt x="2070" y="1060"/>
                  </a:lnTo>
                  <a:lnTo>
                    <a:pt x="2166" y="1007"/>
                  </a:lnTo>
                  <a:lnTo>
                    <a:pt x="2261" y="952"/>
                  </a:lnTo>
                  <a:lnTo>
                    <a:pt x="2357" y="893"/>
                  </a:lnTo>
                  <a:lnTo>
                    <a:pt x="2456" y="831"/>
                  </a:lnTo>
                  <a:lnTo>
                    <a:pt x="2554" y="766"/>
                  </a:lnTo>
                  <a:lnTo>
                    <a:pt x="2657" y="700"/>
                  </a:lnTo>
                  <a:lnTo>
                    <a:pt x="2666" y="694"/>
                  </a:lnTo>
                  <a:lnTo>
                    <a:pt x="2769" y="623"/>
                  </a:lnTo>
                  <a:lnTo>
                    <a:pt x="2875" y="550"/>
                  </a:lnTo>
                  <a:lnTo>
                    <a:pt x="2983" y="473"/>
                  </a:lnTo>
                  <a:lnTo>
                    <a:pt x="3096" y="394"/>
                  </a:lnTo>
                  <a:lnTo>
                    <a:pt x="3210" y="314"/>
                  </a:lnTo>
                  <a:lnTo>
                    <a:pt x="3330" y="227"/>
                  </a:lnTo>
                  <a:lnTo>
                    <a:pt x="3454" y="140"/>
                  </a:lnTo>
                  <a:lnTo>
                    <a:pt x="3580" y="52"/>
                  </a:lnTo>
                  <a:lnTo>
                    <a:pt x="3543" y="0"/>
                  </a:lnTo>
                  <a:lnTo>
                    <a:pt x="3409" y="95"/>
                  </a:lnTo>
                  <a:lnTo>
                    <a:pt x="3285" y="182"/>
                  </a:lnTo>
                  <a:lnTo>
                    <a:pt x="3165" y="268"/>
                  </a:lnTo>
                  <a:lnTo>
                    <a:pt x="3050" y="349"/>
                  </a:lnTo>
                  <a:lnTo>
                    <a:pt x="2938" y="428"/>
                  </a:lnTo>
                  <a:lnTo>
                    <a:pt x="2830" y="505"/>
                  </a:lnTo>
                  <a:lnTo>
                    <a:pt x="2724" y="577"/>
                  </a:lnTo>
                  <a:lnTo>
                    <a:pt x="2621" y="648"/>
                  </a:lnTo>
                  <a:lnTo>
                    <a:pt x="2643" y="670"/>
                  </a:lnTo>
                  <a:lnTo>
                    <a:pt x="2631" y="640"/>
                  </a:lnTo>
                  <a:lnTo>
                    <a:pt x="2621" y="648"/>
                  </a:lnTo>
                  <a:lnTo>
                    <a:pt x="2643" y="670"/>
                  </a:lnTo>
                  <a:lnTo>
                    <a:pt x="2631" y="640"/>
                  </a:lnTo>
                  <a:lnTo>
                    <a:pt x="2529" y="707"/>
                  </a:lnTo>
                  <a:lnTo>
                    <a:pt x="2430" y="772"/>
                  </a:lnTo>
                  <a:lnTo>
                    <a:pt x="2332" y="833"/>
                  </a:lnTo>
                  <a:lnTo>
                    <a:pt x="2235" y="893"/>
                  </a:lnTo>
                  <a:lnTo>
                    <a:pt x="2141" y="948"/>
                  </a:lnTo>
                  <a:lnTo>
                    <a:pt x="2044" y="1001"/>
                  </a:lnTo>
                  <a:lnTo>
                    <a:pt x="1950" y="1052"/>
                  </a:lnTo>
                  <a:lnTo>
                    <a:pt x="1853" y="1099"/>
                  </a:lnTo>
                  <a:lnTo>
                    <a:pt x="1759" y="1143"/>
                  </a:lnTo>
                  <a:lnTo>
                    <a:pt x="1660" y="1184"/>
                  </a:lnTo>
                  <a:lnTo>
                    <a:pt x="1562" y="1223"/>
                  </a:lnTo>
                  <a:lnTo>
                    <a:pt x="1461" y="1261"/>
                  </a:lnTo>
                  <a:lnTo>
                    <a:pt x="1359" y="1294"/>
                  </a:lnTo>
                  <a:lnTo>
                    <a:pt x="1255" y="1324"/>
                  </a:lnTo>
                  <a:lnTo>
                    <a:pt x="1146" y="1353"/>
                  </a:lnTo>
                  <a:lnTo>
                    <a:pt x="1034" y="1379"/>
                  </a:lnTo>
                  <a:lnTo>
                    <a:pt x="1048" y="1408"/>
                  </a:lnTo>
                  <a:lnTo>
                    <a:pt x="1048" y="1375"/>
                  </a:lnTo>
                  <a:lnTo>
                    <a:pt x="1034" y="1379"/>
                  </a:lnTo>
                  <a:lnTo>
                    <a:pt x="1048" y="1408"/>
                  </a:lnTo>
                  <a:lnTo>
                    <a:pt x="1048" y="1375"/>
                  </a:lnTo>
                  <a:lnTo>
                    <a:pt x="934" y="1399"/>
                  </a:lnTo>
                  <a:lnTo>
                    <a:pt x="814" y="1418"/>
                  </a:lnTo>
                  <a:lnTo>
                    <a:pt x="691" y="1436"/>
                  </a:lnTo>
                  <a:lnTo>
                    <a:pt x="563" y="1450"/>
                  </a:lnTo>
                  <a:lnTo>
                    <a:pt x="432" y="1464"/>
                  </a:lnTo>
                  <a:lnTo>
                    <a:pt x="294" y="1473"/>
                  </a:lnTo>
                  <a:lnTo>
                    <a:pt x="150" y="1479"/>
                  </a:lnTo>
                  <a:lnTo>
                    <a:pt x="0" y="148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8" name="Freeform 830"/>
            <p:cNvSpPr>
              <a:spLocks/>
            </p:cNvSpPr>
            <p:nvPr/>
          </p:nvSpPr>
          <p:spPr bwMode="auto">
            <a:xfrm>
              <a:off x="3416" y="1259"/>
              <a:ext cx="546" cy="237"/>
            </a:xfrm>
            <a:custGeom>
              <a:avLst/>
              <a:gdLst>
                <a:gd name="T0" fmla="*/ 0 w 3578"/>
                <a:gd name="T1" fmla="*/ 0 h 1550"/>
                <a:gd name="T2" fmla="*/ 0 w 3578"/>
                <a:gd name="T3" fmla="*/ 0 h 1550"/>
                <a:gd name="T4" fmla="*/ 0 w 3578"/>
                <a:gd name="T5" fmla="*/ 0 h 1550"/>
                <a:gd name="T6" fmla="*/ 0 w 3578"/>
                <a:gd name="T7" fmla="*/ 0 h 1550"/>
                <a:gd name="T8" fmla="*/ 0 w 3578"/>
                <a:gd name="T9" fmla="*/ 0 h 1550"/>
                <a:gd name="T10" fmla="*/ 0 w 3578"/>
                <a:gd name="T11" fmla="*/ 0 h 1550"/>
                <a:gd name="T12" fmla="*/ 0 w 3578"/>
                <a:gd name="T13" fmla="*/ 0 h 1550"/>
                <a:gd name="T14" fmla="*/ 0 w 3578"/>
                <a:gd name="T15" fmla="*/ 0 h 1550"/>
                <a:gd name="T16" fmla="*/ 0 w 3578"/>
                <a:gd name="T17" fmla="*/ 0 h 1550"/>
                <a:gd name="T18" fmla="*/ 0 w 3578"/>
                <a:gd name="T19" fmla="*/ 0 h 1550"/>
                <a:gd name="T20" fmla="*/ 0 w 3578"/>
                <a:gd name="T21" fmla="*/ 0 h 1550"/>
                <a:gd name="T22" fmla="*/ 0 w 3578"/>
                <a:gd name="T23" fmla="*/ 0 h 1550"/>
                <a:gd name="T24" fmla="*/ 0 w 3578"/>
                <a:gd name="T25" fmla="*/ 0 h 1550"/>
                <a:gd name="T26" fmla="*/ 0 w 3578"/>
                <a:gd name="T27" fmla="*/ 0 h 1550"/>
                <a:gd name="T28" fmla="*/ 0 w 3578"/>
                <a:gd name="T29" fmla="*/ 0 h 1550"/>
                <a:gd name="T30" fmla="*/ 0 w 3578"/>
                <a:gd name="T31" fmla="*/ 0 h 1550"/>
                <a:gd name="T32" fmla="*/ 0 w 3578"/>
                <a:gd name="T33" fmla="*/ 0 h 1550"/>
                <a:gd name="T34" fmla="*/ 0 w 3578"/>
                <a:gd name="T35" fmla="*/ 0 h 1550"/>
                <a:gd name="T36" fmla="*/ 0 w 3578"/>
                <a:gd name="T37" fmla="*/ 0 h 1550"/>
                <a:gd name="T38" fmla="*/ 0 w 3578"/>
                <a:gd name="T39" fmla="*/ 0 h 1550"/>
                <a:gd name="T40" fmla="*/ 0 w 3578"/>
                <a:gd name="T41" fmla="*/ 0 h 1550"/>
                <a:gd name="T42" fmla="*/ 0 w 3578"/>
                <a:gd name="T43" fmla="*/ 0 h 1550"/>
                <a:gd name="T44" fmla="*/ 0 w 3578"/>
                <a:gd name="T45" fmla="*/ 0 h 1550"/>
                <a:gd name="T46" fmla="*/ 0 w 3578"/>
                <a:gd name="T47" fmla="*/ 0 h 1550"/>
                <a:gd name="T48" fmla="*/ 0 w 3578"/>
                <a:gd name="T49" fmla="*/ 0 h 1550"/>
                <a:gd name="T50" fmla="*/ 0 w 3578"/>
                <a:gd name="T51" fmla="*/ 0 h 1550"/>
                <a:gd name="T52" fmla="*/ 0 w 3578"/>
                <a:gd name="T53" fmla="*/ 0 h 1550"/>
                <a:gd name="T54" fmla="*/ 0 w 3578"/>
                <a:gd name="T55" fmla="*/ 0 h 1550"/>
                <a:gd name="T56" fmla="*/ 0 w 3578"/>
                <a:gd name="T57" fmla="*/ 0 h 1550"/>
                <a:gd name="T58" fmla="*/ 0 w 3578"/>
                <a:gd name="T59" fmla="*/ 0 h 1550"/>
                <a:gd name="T60" fmla="*/ 0 w 3578"/>
                <a:gd name="T61" fmla="*/ 0 h 1550"/>
                <a:gd name="T62" fmla="*/ 0 w 3578"/>
                <a:gd name="T63" fmla="*/ 0 h 1550"/>
                <a:gd name="T64" fmla="*/ 0 w 3578"/>
                <a:gd name="T65" fmla="*/ 0 h 1550"/>
                <a:gd name="T66" fmla="*/ 0 w 3578"/>
                <a:gd name="T67" fmla="*/ 0 h 1550"/>
                <a:gd name="T68" fmla="*/ 0 w 3578"/>
                <a:gd name="T69" fmla="*/ 0 h 1550"/>
                <a:gd name="T70" fmla="*/ 0 w 3578"/>
                <a:gd name="T71" fmla="*/ 0 h 1550"/>
                <a:gd name="T72" fmla="*/ 0 w 3578"/>
                <a:gd name="T73" fmla="*/ 0 h 1550"/>
                <a:gd name="T74" fmla="*/ 0 w 3578"/>
                <a:gd name="T75" fmla="*/ 0 h 15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578"/>
                <a:gd name="T115" fmla="*/ 0 h 1550"/>
                <a:gd name="T116" fmla="*/ 3578 w 3578"/>
                <a:gd name="T117" fmla="*/ 1550 h 155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578" h="1550">
                  <a:moveTo>
                    <a:pt x="0" y="1485"/>
                  </a:moveTo>
                  <a:lnTo>
                    <a:pt x="2" y="1550"/>
                  </a:lnTo>
                  <a:lnTo>
                    <a:pt x="150" y="1544"/>
                  </a:lnTo>
                  <a:lnTo>
                    <a:pt x="294" y="1538"/>
                  </a:lnTo>
                  <a:lnTo>
                    <a:pt x="431" y="1529"/>
                  </a:lnTo>
                  <a:lnTo>
                    <a:pt x="563" y="1515"/>
                  </a:lnTo>
                  <a:lnTo>
                    <a:pt x="691" y="1501"/>
                  </a:lnTo>
                  <a:lnTo>
                    <a:pt x="813" y="1483"/>
                  </a:lnTo>
                  <a:lnTo>
                    <a:pt x="934" y="1464"/>
                  </a:lnTo>
                  <a:lnTo>
                    <a:pt x="1048" y="1440"/>
                  </a:lnTo>
                  <a:lnTo>
                    <a:pt x="1060" y="1438"/>
                  </a:lnTo>
                  <a:lnTo>
                    <a:pt x="1172" y="1412"/>
                  </a:lnTo>
                  <a:lnTo>
                    <a:pt x="1385" y="1353"/>
                  </a:lnTo>
                  <a:lnTo>
                    <a:pt x="1487" y="1320"/>
                  </a:lnTo>
                  <a:lnTo>
                    <a:pt x="1587" y="1282"/>
                  </a:lnTo>
                  <a:lnTo>
                    <a:pt x="1686" y="1243"/>
                  </a:lnTo>
                  <a:lnTo>
                    <a:pt x="1782" y="1202"/>
                  </a:lnTo>
                  <a:lnTo>
                    <a:pt x="1879" y="1158"/>
                  </a:lnTo>
                  <a:lnTo>
                    <a:pt x="1973" y="1111"/>
                  </a:lnTo>
                  <a:lnTo>
                    <a:pt x="2070" y="1060"/>
                  </a:lnTo>
                  <a:lnTo>
                    <a:pt x="2164" y="1007"/>
                  </a:lnTo>
                  <a:lnTo>
                    <a:pt x="2261" y="952"/>
                  </a:lnTo>
                  <a:lnTo>
                    <a:pt x="2357" y="893"/>
                  </a:lnTo>
                  <a:lnTo>
                    <a:pt x="2454" y="831"/>
                  </a:lnTo>
                  <a:lnTo>
                    <a:pt x="2552" y="766"/>
                  </a:lnTo>
                  <a:lnTo>
                    <a:pt x="2655" y="700"/>
                  </a:lnTo>
                  <a:lnTo>
                    <a:pt x="2664" y="694"/>
                  </a:lnTo>
                  <a:lnTo>
                    <a:pt x="2767" y="623"/>
                  </a:lnTo>
                  <a:lnTo>
                    <a:pt x="2873" y="550"/>
                  </a:lnTo>
                  <a:lnTo>
                    <a:pt x="2981" y="473"/>
                  </a:lnTo>
                  <a:lnTo>
                    <a:pt x="3094" y="394"/>
                  </a:lnTo>
                  <a:lnTo>
                    <a:pt x="3208" y="314"/>
                  </a:lnTo>
                  <a:lnTo>
                    <a:pt x="3328" y="227"/>
                  </a:lnTo>
                  <a:lnTo>
                    <a:pt x="3452" y="140"/>
                  </a:lnTo>
                  <a:lnTo>
                    <a:pt x="3578" y="52"/>
                  </a:lnTo>
                  <a:lnTo>
                    <a:pt x="3541" y="0"/>
                  </a:lnTo>
                  <a:lnTo>
                    <a:pt x="3407" y="95"/>
                  </a:lnTo>
                  <a:lnTo>
                    <a:pt x="3283" y="182"/>
                  </a:lnTo>
                  <a:lnTo>
                    <a:pt x="3163" y="268"/>
                  </a:lnTo>
                  <a:lnTo>
                    <a:pt x="3048" y="349"/>
                  </a:lnTo>
                  <a:lnTo>
                    <a:pt x="2936" y="428"/>
                  </a:lnTo>
                  <a:lnTo>
                    <a:pt x="2828" y="505"/>
                  </a:lnTo>
                  <a:lnTo>
                    <a:pt x="2722" y="577"/>
                  </a:lnTo>
                  <a:lnTo>
                    <a:pt x="2619" y="648"/>
                  </a:lnTo>
                  <a:lnTo>
                    <a:pt x="2641" y="670"/>
                  </a:lnTo>
                  <a:lnTo>
                    <a:pt x="2629" y="640"/>
                  </a:lnTo>
                  <a:lnTo>
                    <a:pt x="2619" y="648"/>
                  </a:lnTo>
                  <a:lnTo>
                    <a:pt x="2641" y="670"/>
                  </a:lnTo>
                  <a:lnTo>
                    <a:pt x="2629" y="640"/>
                  </a:lnTo>
                  <a:lnTo>
                    <a:pt x="2527" y="707"/>
                  </a:lnTo>
                  <a:lnTo>
                    <a:pt x="2428" y="772"/>
                  </a:lnTo>
                  <a:lnTo>
                    <a:pt x="2332" y="833"/>
                  </a:lnTo>
                  <a:lnTo>
                    <a:pt x="2235" y="893"/>
                  </a:lnTo>
                  <a:lnTo>
                    <a:pt x="2139" y="948"/>
                  </a:lnTo>
                  <a:lnTo>
                    <a:pt x="2044" y="1001"/>
                  </a:lnTo>
                  <a:lnTo>
                    <a:pt x="1948" y="1052"/>
                  </a:lnTo>
                  <a:lnTo>
                    <a:pt x="1853" y="1099"/>
                  </a:lnTo>
                  <a:lnTo>
                    <a:pt x="1757" y="1143"/>
                  </a:lnTo>
                  <a:lnTo>
                    <a:pt x="1660" y="1184"/>
                  </a:lnTo>
                  <a:lnTo>
                    <a:pt x="1562" y="1223"/>
                  </a:lnTo>
                  <a:lnTo>
                    <a:pt x="1461" y="1261"/>
                  </a:lnTo>
                  <a:lnTo>
                    <a:pt x="1359" y="1294"/>
                  </a:lnTo>
                  <a:lnTo>
                    <a:pt x="1146" y="1353"/>
                  </a:lnTo>
                  <a:lnTo>
                    <a:pt x="1034" y="1379"/>
                  </a:lnTo>
                  <a:lnTo>
                    <a:pt x="1048" y="1408"/>
                  </a:lnTo>
                  <a:lnTo>
                    <a:pt x="1048" y="1375"/>
                  </a:lnTo>
                  <a:lnTo>
                    <a:pt x="1034" y="1379"/>
                  </a:lnTo>
                  <a:lnTo>
                    <a:pt x="1048" y="1408"/>
                  </a:lnTo>
                  <a:lnTo>
                    <a:pt x="1048" y="1375"/>
                  </a:lnTo>
                  <a:lnTo>
                    <a:pt x="934" y="1399"/>
                  </a:lnTo>
                  <a:lnTo>
                    <a:pt x="813" y="1418"/>
                  </a:lnTo>
                  <a:lnTo>
                    <a:pt x="691" y="1436"/>
                  </a:lnTo>
                  <a:lnTo>
                    <a:pt x="563" y="1450"/>
                  </a:lnTo>
                  <a:lnTo>
                    <a:pt x="431" y="1464"/>
                  </a:lnTo>
                  <a:lnTo>
                    <a:pt x="294" y="1473"/>
                  </a:lnTo>
                  <a:lnTo>
                    <a:pt x="150" y="1479"/>
                  </a:lnTo>
                  <a:lnTo>
                    <a:pt x="0" y="148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69" name="Freeform 831"/>
            <p:cNvSpPr>
              <a:spLocks/>
            </p:cNvSpPr>
            <p:nvPr/>
          </p:nvSpPr>
          <p:spPr bwMode="auto">
            <a:xfrm>
              <a:off x="3212" y="1485"/>
              <a:ext cx="301" cy="11"/>
            </a:xfrm>
            <a:custGeom>
              <a:avLst/>
              <a:gdLst>
                <a:gd name="T0" fmla="*/ 0 w 1967"/>
                <a:gd name="T1" fmla="*/ 0 h 67"/>
                <a:gd name="T2" fmla="*/ 0 w 1967"/>
                <a:gd name="T3" fmla="*/ 0 h 67"/>
                <a:gd name="T4" fmla="*/ 0 w 1967"/>
                <a:gd name="T5" fmla="*/ 0 h 67"/>
                <a:gd name="T6" fmla="*/ 0 w 1967"/>
                <a:gd name="T7" fmla="*/ 0 h 67"/>
                <a:gd name="T8" fmla="*/ 0 w 1967"/>
                <a:gd name="T9" fmla="*/ 0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7"/>
                <a:gd name="T16" fmla="*/ 0 h 67"/>
                <a:gd name="T17" fmla="*/ 1967 w 1967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7" h="67">
                  <a:moveTo>
                    <a:pt x="0" y="0"/>
                  </a:moveTo>
                  <a:lnTo>
                    <a:pt x="0" y="65"/>
                  </a:lnTo>
                  <a:lnTo>
                    <a:pt x="1967" y="67"/>
                  </a:lnTo>
                  <a:lnTo>
                    <a:pt x="1967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070" name="Rectangle 832"/>
            <p:cNvSpPr>
              <a:spLocks noChangeArrowheads="1"/>
            </p:cNvSpPr>
            <p:nvPr/>
          </p:nvSpPr>
          <p:spPr bwMode="auto">
            <a:xfrm>
              <a:off x="3073" y="1258"/>
              <a:ext cx="983" cy="1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sp>
        <p:nvSpPr>
          <p:cNvPr id="2052" name="Title 1"/>
          <p:cNvSpPr>
            <a:spLocks noGrp="1"/>
          </p:cNvSpPr>
          <p:nvPr>
            <p:ph type="title"/>
          </p:nvPr>
        </p:nvSpPr>
        <p:spPr>
          <a:xfrm>
            <a:off x="1524000" y="1493912"/>
            <a:ext cx="9144000" cy="11430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GB" sz="2800" b="1">
                <a:latin typeface="Arial" panose="020B0604020202020204" pitchFamily="34" charset="0"/>
                <a:cs typeface="Arial" panose="020B0604020202020204" pitchFamily="34" charset="0"/>
              </a:rPr>
              <a:t>FAKTS overview &amp; update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– January 2021</a:t>
            </a:r>
            <a:endParaRPr lang="en-GB" sz="2400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2421" y="6525344"/>
            <a:ext cx="2245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/>
              <a:t>Tremp</a:t>
            </a:r>
            <a:r>
              <a:rPr lang="en-GB" sz="1200" dirty="0"/>
              <a:t> </a:t>
            </a:r>
            <a:r>
              <a:rPr lang="en-GB" sz="1200" dirty="0" err="1"/>
              <a:t>Gp</a:t>
            </a:r>
            <a:r>
              <a:rPr lang="en-GB" sz="1200" dirty="0"/>
              <a:t>., Spanish Pyrenees</a:t>
            </a:r>
          </a:p>
        </p:txBody>
      </p:sp>
    </p:spTree>
    <p:extLst>
      <p:ext uri="{BB962C8B-B14F-4D97-AF65-F5344CB8AC3E}">
        <p14:creationId xmlns:p14="http://schemas.microsoft.com/office/powerpoint/2010/main" val="3569622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6816080" y="1084778"/>
            <a:ext cx="4732802" cy="5728598"/>
            <a:chOff x="6087512" y="1090247"/>
            <a:chExt cx="3938610" cy="476730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4314" y="1098275"/>
              <a:ext cx="3921808" cy="475927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087512" y="1090247"/>
              <a:ext cx="493776" cy="4468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355460" y="1756705"/>
            <a:ext cx="13195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750" b="1" dirty="0">
                <a:latin typeface="Arial Narrow" panose="020B0606020202030204" pitchFamily="34" charset="0"/>
                <a:cs typeface="Arial" panose="020B0604020202020204" pitchFamily="34" charset="0"/>
              </a:rPr>
              <a:t>CREVASSE-SPLAY (CS)</a:t>
            </a:r>
          </a:p>
          <a:p>
            <a:pPr algn="ctr"/>
            <a:r>
              <a:rPr lang="en-GB" sz="750" b="1" dirty="0">
                <a:latin typeface="Arial Narrow" panose="020B0606020202030204" pitchFamily="34" charset="0"/>
                <a:cs typeface="Arial" panose="020B0604020202020204" pitchFamily="34" charset="0"/>
              </a:rPr>
              <a:t>ARCHITECTURAL ELEMENTS</a:t>
            </a:r>
          </a:p>
          <a:p>
            <a:pPr algn="ctr"/>
            <a:r>
              <a:rPr lang="en-GB" sz="750" b="1" dirty="0">
                <a:latin typeface="Arial Narrow" panose="020B0606020202030204" pitchFamily="34" charset="0"/>
                <a:cs typeface="Arial" panose="020B0604020202020204" pitchFamily="34" charset="0"/>
              </a:rPr>
              <a:t>–</a:t>
            </a:r>
          </a:p>
          <a:p>
            <a:pPr algn="ctr"/>
            <a:r>
              <a:rPr lang="en-GB" sz="750" b="1" dirty="0">
                <a:latin typeface="Arial Narrow" panose="020B0606020202030204" pitchFamily="34" charset="0"/>
                <a:cs typeface="Arial" panose="020B0604020202020204" pitchFamily="34" charset="0"/>
              </a:rPr>
              <a:t>TRANSITION STATISTICS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FAKTS output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83432" y="746125"/>
            <a:ext cx="3901292" cy="37861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000" cap="all" dirty="0">
                <a:latin typeface="Arial" panose="020B0604020202020204" pitchFamily="34" charset="0"/>
                <a:cs typeface="Arial" panose="020B0604020202020204" pitchFamily="34" charset="0"/>
              </a:rPr>
              <a:t>GENETIC-UNIT GEOMETRIES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6816080" y="746124"/>
            <a:ext cx="4579193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GB" sz="2000" cap="all" dirty="0">
                <a:latin typeface="Arial" panose="020B0604020202020204" pitchFamily="34" charset="0"/>
                <a:cs typeface="Arial" panose="020B0604020202020204" pitchFamily="34" charset="0"/>
              </a:rPr>
              <a:t>GENETIC-UNIT spatial relations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079934" y="779714"/>
            <a:ext cx="8872" cy="58896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444" y="1212559"/>
            <a:ext cx="3934629" cy="559505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36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38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0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1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2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3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4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5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6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7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8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9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48202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200218"/>
            <a:ext cx="4824536" cy="496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0" r="7434"/>
          <a:stretch/>
        </p:blipFill>
        <p:spPr bwMode="auto">
          <a:xfrm>
            <a:off x="6744830" y="1168091"/>
            <a:ext cx="4876060" cy="49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FAKTS output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41850" y="764704"/>
            <a:ext cx="4268461" cy="378619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GB" sz="2000" cap="all" dirty="0">
                <a:latin typeface="Arial" panose="020B0604020202020204" pitchFamily="34" charset="0"/>
                <a:cs typeface="Arial" panose="020B0604020202020204" pitchFamily="34" charset="0"/>
              </a:rPr>
              <a:t>GENETIC-UNIT PROPORTIONS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6773391" y="746125"/>
            <a:ext cx="4579193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GB" sz="2000" cap="all" dirty="0">
                <a:latin typeface="Arial" panose="020B0604020202020204" pitchFamily="34" charset="0"/>
                <a:cs typeface="Arial" panose="020B0604020202020204" pitchFamily="34" charset="0"/>
              </a:rPr>
              <a:t>Spatial and temporal changes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360042" y="6197542"/>
            <a:ext cx="114406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600" dirty="0"/>
              <a:t>All FAKTS output can be filtered on: </a:t>
            </a:r>
          </a:p>
          <a:p>
            <a:pPr eaLnBrk="1" hangingPunct="1"/>
            <a:r>
              <a:rPr lang="en-GB" altLang="en-US" sz="1600" dirty="0"/>
              <a:t>1) geological attributes on which systems are classified, 2) sedimentological data, 3) metadata </a:t>
            </a:r>
            <a:r>
              <a:rPr lang="en-GB" altLang="en-US" sz="1600" dirty="0">
                <a:sym typeface="Wingdings" panose="05000000000000000000" pitchFamily="2" charset="2"/>
              </a:rPr>
              <a:t> creation of facies models.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068240" y="779714"/>
            <a:ext cx="20567" cy="53135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208258" y="5781168"/>
            <a:ext cx="19287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/>
              <a:t>Uinta</a:t>
            </a:r>
            <a:r>
              <a:rPr lang="en-GB" sz="1200" b="1" dirty="0"/>
              <a:t> Basin (Utah, USA)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31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33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5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6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7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8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9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0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1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2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3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4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71561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69" y="177079"/>
            <a:ext cx="6639557" cy="6513168"/>
          </a:xfrm>
          <a:prstGeom prst="rect">
            <a:avLst/>
          </a:prstGeom>
        </p:spPr>
      </p:pic>
      <p:sp>
        <p:nvSpPr>
          <p:cNvPr id="15366" name="TextBox 15"/>
          <p:cNvSpPr txBox="1">
            <a:spLocks noChangeArrowheads="1"/>
          </p:cNvSpPr>
          <p:nvPr/>
        </p:nvSpPr>
        <p:spPr bwMode="auto">
          <a:xfrm>
            <a:off x="523584" y="6159412"/>
            <a:ext cx="21555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400" dirty="0"/>
              <a:t>Colombera et al. </a:t>
            </a:r>
          </a:p>
          <a:p>
            <a:pPr eaLnBrk="1" hangingPunct="1"/>
            <a:r>
              <a:rPr lang="en-GB" altLang="en-US" sz="1400" dirty="0"/>
              <a:t>(2013, Sedimentology)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72803" y="2531517"/>
            <a:ext cx="3975863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latin typeface="Arial" pitchFamily="34" charset="0"/>
                <a:cs typeface="Arial" pitchFamily="34" charset="0"/>
              </a:rPr>
              <a:t>Model categorization: </a:t>
            </a:r>
          </a:p>
          <a:p>
            <a:pPr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through FAKTS filtering on:</a:t>
            </a:r>
          </a:p>
          <a:p>
            <a:pPr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- </a:t>
            </a:r>
            <a:r>
              <a:rPr lang="en-GB" u="sng" dirty="0">
                <a:latin typeface="Arial" pitchFamily="34" charset="0"/>
                <a:cs typeface="Arial" pitchFamily="34" charset="0"/>
              </a:rPr>
              <a:t>system parameters</a:t>
            </a:r>
            <a:r>
              <a:rPr lang="en-GB" dirty="0">
                <a:latin typeface="Arial" pitchFamily="34" charset="0"/>
                <a:cs typeface="Arial" pitchFamily="34" charset="0"/>
              </a:rPr>
              <a:t> (e.g. braided planform; fluvial fan), and/or</a:t>
            </a:r>
          </a:p>
          <a:p>
            <a:pPr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- </a:t>
            </a:r>
            <a:r>
              <a:rPr lang="en-GB" u="sng" dirty="0">
                <a:latin typeface="Arial" pitchFamily="34" charset="0"/>
                <a:cs typeface="Arial" pitchFamily="34" charset="0"/>
              </a:rPr>
              <a:t>architectural properties</a:t>
            </a:r>
            <a:r>
              <a:rPr lang="en-GB" dirty="0">
                <a:latin typeface="Arial" pitchFamily="34" charset="0"/>
                <a:cs typeface="Arial" pitchFamily="34" charset="0"/>
              </a:rPr>
              <a:t> (e.g. gravel-dominated, high NTG), and/or</a:t>
            </a:r>
          </a:p>
          <a:p>
            <a:pPr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- </a:t>
            </a:r>
            <a:r>
              <a:rPr lang="en-GB" u="sng" dirty="0">
                <a:latin typeface="Arial" pitchFamily="34" charset="0"/>
                <a:cs typeface="Arial" pitchFamily="34" charset="0"/>
              </a:rPr>
              <a:t>sub-environment type</a:t>
            </a:r>
            <a:r>
              <a:rPr lang="en-GB" dirty="0">
                <a:latin typeface="Arial" pitchFamily="34" charset="0"/>
                <a:cs typeface="Arial" pitchFamily="34" charset="0"/>
              </a:rPr>
              <a:t> (e.g. point- bar, crevasse splay).</a:t>
            </a:r>
          </a:p>
          <a:p>
            <a:pPr>
              <a:defRPr/>
            </a:pPr>
            <a:endParaRPr lang="en-GB" sz="8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Distillation of information on genetic-unit proportions, geometries, hierarchical relationships, spatial relationships and stratigraphic distribution.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85106" y="299610"/>
            <a:ext cx="3035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FAKTS facies models</a:t>
            </a: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8292688" y="1628800"/>
            <a:ext cx="2708920" cy="37861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2000" cap="all" dirty="0">
                <a:latin typeface="Arial" panose="020B0604020202020204" pitchFamily="34" charset="0"/>
                <a:cs typeface="Arial" panose="020B0604020202020204" pitchFamily="34" charset="0"/>
              </a:rPr>
              <a:t>GENERATION OF QUANTITATIVE FACIES MODELS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24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27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9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0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1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2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3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5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6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7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8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9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19124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316883" y="961740"/>
            <a:ext cx="2483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FAKTS facies models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86564"/>
            <a:ext cx="8712968" cy="716234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22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25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3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4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5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6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7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8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9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0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1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2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9166610" y="3501008"/>
            <a:ext cx="2784314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Database filtering</a:t>
            </a:r>
          </a:p>
          <a:p>
            <a:pPr>
              <a:defRPr/>
            </a:pPr>
            <a:endParaRPr lang="en-GB" sz="1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dirty="0">
                <a:latin typeface="Arial" panose="020B0604020202020204" pitchFamily="34" charset="0"/>
                <a:cs typeface="Arial" pitchFamily="34" charset="0"/>
              </a:rPr>
              <a:t>          ▼ ▼ ▼</a:t>
            </a:r>
          </a:p>
          <a:p>
            <a:pPr algn="ctr">
              <a:defRPr/>
            </a:pPr>
            <a:endParaRPr lang="en-GB" sz="1000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Distillation of information on genetic-unit proportions, geometries, hierarchical relationships, spatial relationships and stratigraphic distribution.</a:t>
            </a:r>
          </a:p>
        </p:txBody>
      </p: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9179795" y="2386705"/>
            <a:ext cx="2708920" cy="37861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2000" cap="all" dirty="0">
                <a:latin typeface="Arial" panose="020B0604020202020204" pitchFamily="34" charset="0"/>
                <a:cs typeface="Arial" panose="020B0604020202020204" pitchFamily="34" charset="0"/>
              </a:rPr>
              <a:t>GENERATION OF QUANTITATIVE FACIES MODELS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018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FAKTS facies models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127448" y="967009"/>
            <a:ext cx="9769258" cy="5721637"/>
            <a:chOff x="526823" y="667016"/>
            <a:chExt cx="9540077" cy="55874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23" y="667016"/>
              <a:ext cx="9540077" cy="5587411"/>
            </a:xfrm>
            <a:prstGeom prst="rect">
              <a:avLst/>
            </a:prstGeom>
          </p:spPr>
        </p:pic>
        <p:sp>
          <p:nvSpPr>
            <p:cNvPr id="25" name="TextBox 15"/>
            <p:cNvSpPr txBox="1">
              <a:spLocks noChangeArrowheads="1"/>
            </p:cNvSpPr>
            <p:nvPr/>
          </p:nvSpPr>
          <p:spPr bwMode="auto">
            <a:xfrm>
              <a:off x="3374633" y="3258980"/>
              <a:ext cx="384445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GB" altLang="en-US" sz="1400" dirty="0"/>
                <a:t>Colombera et al. (2013, Sedimentology)</a:t>
              </a:r>
            </a:p>
          </p:txBody>
        </p:sp>
      </p:grp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1047653" y="558650"/>
            <a:ext cx="66247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600" dirty="0"/>
              <a:t>FAKTS facies models can be tailored to different scales of interest.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24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29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1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2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3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4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5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6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7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8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9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0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6800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" r="35235"/>
          <a:stretch/>
        </p:blipFill>
        <p:spPr>
          <a:xfrm>
            <a:off x="1597865" y="97999"/>
            <a:ext cx="3755789" cy="663936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745680" y="764402"/>
            <a:ext cx="3347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FAKTS facies models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7978668" y="1316488"/>
            <a:ext cx="307938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en-US" dirty="0">
                <a:cs typeface="Times New Roman" pitchFamily="18" charset="0"/>
              </a:rPr>
              <a:t>These models contain the </a:t>
            </a:r>
            <a:r>
              <a:rPr lang="en-GB" altLang="en-US" b="1" dirty="0">
                <a:cs typeface="Times New Roman" pitchFamily="18" charset="0"/>
              </a:rPr>
              <a:t>type of information seen in traditional facies models</a:t>
            </a:r>
            <a:r>
              <a:rPr lang="en-GB" altLang="en-US" dirty="0">
                <a:cs typeface="Times New Roman" pitchFamily="18" charset="0"/>
              </a:rPr>
              <a:t>, but have a number of notable advantages:</a:t>
            </a: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GB" altLang="en-US" b="1" dirty="0">
                <a:cs typeface="Times New Roman" pitchFamily="18" charset="0"/>
              </a:rPr>
              <a:t> quantitative information</a:t>
            </a:r>
            <a:r>
              <a:rPr lang="en-GB" altLang="en-US" dirty="0">
                <a:cs typeface="Times New Roman" pitchFamily="18" charset="0"/>
              </a:rPr>
              <a:t>;</a:t>
            </a:r>
            <a:endParaRPr lang="en-GB" altLang="en-US" dirty="0"/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GB" altLang="en-US" dirty="0">
                <a:cs typeface="Times New Roman" pitchFamily="18" charset="0"/>
              </a:rPr>
              <a:t> relatively </a:t>
            </a:r>
            <a:r>
              <a:rPr lang="en-GB" altLang="en-US" b="1" dirty="0">
                <a:cs typeface="Times New Roman" pitchFamily="18" charset="0"/>
              </a:rPr>
              <a:t>objective process of synthesis </a:t>
            </a:r>
            <a:r>
              <a:rPr lang="en-GB" altLang="en-US" dirty="0">
                <a:cs typeface="Times New Roman" pitchFamily="18" charset="0"/>
              </a:rPr>
              <a:t>of information from individual case studies into the model;</a:t>
            </a:r>
            <a:endParaRPr lang="en-GB" altLang="en-US" dirty="0"/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GB" altLang="en-US" dirty="0">
                <a:cs typeface="Times New Roman" pitchFamily="18" charset="0"/>
              </a:rPr>
              <a:t> </a:t>
            </a:r>
            <a:r>
              <a:rPr lang="en-GB" altLang="en-US" b="1" dirty="0">
                <a:cs typeface="Times New Roman" pitchFamily="18" charset="0"/>
              </a:rPr>
              <a:t>ability to tailor the models </a:t>
            </a:r>
            <a:r>
              <a:rPr lang="en-GB" altLang="en-US" dirty="0">
                <a:cs typeface="Times New Roman" pitchFamily="18" charset="0"/>
              </a:rPr>
              <a:t>on system parameters, architectural properties, and/or scale of observation;</a:t>
            </a:r>
          </a:p>
        </p:txBody>
      </p:sp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0" y="6165304"/>
            <a:ext cx="2063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GB" altLang="en-US" sz="1400" dirty="0"/>
              <a:t>Colombera et al. </a:t>
            </a:r>
          </a:p>
          <a:p>
            <a:pPr algn="r" eaLnBrk="1" hangingPunct="1"/>
            <a:r>
              <a:rPr lang="en-GB" altLang="en-US" sz="1400" dirty="0"/>
              <a:t>(2013, Sedimentology)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888" y="257595"/>
            <a:ext cx="1924445" cy="643092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26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28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0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1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2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3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4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5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6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7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8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9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5956" y="485653"/>
            <a:ext cx="14988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/>
              <a:t>FAKTS facies model for sandy meandering systems</a:t>
            </a:r>
          </a:p>
        </p:txBody>
      </p:sp>
    </p:spTree>
    <p:extLst>
      <p:ext uri="{BB962C8B-B14F-4D97-AF65-F5344CB8AC3E}">
        <p14:creationId xmlns:p14="http://schemas.microsoft.com/office/powerpoint/2010/main" val="243080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911424" y="956136"/>
            <a:ext cx="3639388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GB" altLang="en-US" dirty="0">
                <a:cs typeface="Times New Roman" pitchFamily="18" charset="0"/>
              </a:rPr>
              <a:t> inclusion of information on the</a:t>
            </a:r>
            <a:r>
              <a:rPr lang="en-GB" altLang="en-US" b="1" dirty="0">
                <a:cs typeface="Times New Roman" pitchFamily="18" charset="0"/>
              </a:rPr>
              <a:t> uncertainty related to variability in data quality, and data deficiency</a:t>
            </a:r>
            <a:r>
              <a:rPr lang="en-GB" altLang="en-US" dirty="0">
                <a:cs typeface="Times New Roman" pitchFamily="18" charset="0"/>
              </a:rPr>
              <a:t>;</a:t>
            </a: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GB" altLang="en-US" dirty="0">
                <a:cs typeface="Times New Roman" pitchFamily="18" charset="0"/>
              </a:rPr>
              <a:t> inclusion of information on the</a:t>
            </a:r>
            <a:r>
              <a:rPr lang="en-GB" altLang="en-US" b="1" dirty="0">
                <a:cs typeface="Times New Roman" pitchFamily="18" charset="0"/>
              </a:rPr>
              <a:t> uncertainty related to sedimentological variability</a:t>
            </a:r>
            <a:r>
              <a:rPr lang="en-GB" altLang="en-US" dirty="0">
                <a:cs typeface="Times New Roman" pitchFamily="18" charset="0"/>
              </a:rPr>
              <a:t> seen in systems of same type;</a:t>
            </a:r>
            <a:endParaRPr lang="en-GB" altLang="en-US" dirty="0"/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en-GB" altLang="en-US" dirty="0">
                <a:cs typeface="Times New Roman" pitchFamily="18" charset="0"/>
              </a:rPr>
              <a:t> possibility to consider ancient and modern systems as a way to </a:t>
            </a:r>
            <a:r>
              <a:rPr lang="en-GB" altLang="en-US" b="1" dirty="0">
                <a:cs typeface="Times New Roman" pitchFamily="18" charset="0"/>
              </a:rPr>
              <a:t>constrain interpretational and </a:t>
            </a:r>
            <a:r>
              <a:rPr lang="en-GB" altLang="en-US" b="1" dirty="0" err="1">
                <a:cs typeface="Times New Roman" pitchFamily="18" charset="0"/>
              </a:rPr>
              <a:t>preservational</a:t>
            </a:r>
            <a:r>
              <a:rPr lang="en-GB" altLang="en-US" b="1" dirty="0">
                <a:cs typeface="Times New Roman" pitchFamily="18" charset="0"/>
              </a:rPr>
              <a:t> biases</a:t>
            </a:r>
            <a:r>
              <a:rPr lang="en-GB" altLang="en-US" dirty="0">
                <a:cs typeface="Times New Roman" pitchFamily="18" charset="0"/>
              </a:rPr>
              <a:t>.</a:t>
            </a:r>
          </a:p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en-US" dirty="0">
                <a:cs typeface="Times New Roman" pitchFamily="18" charset="0"/>
              </a:rPr>
              <a:t>▼ ▼ ▼ ▼ ▼ ▼ ▼ ▼ ▼ ▼ ▼ ▼</a:t>
            </a:r>
            <a:endParaRPr lang="en-GB" altLang="en-US" dirty="0"/>
          </a:p>
          <a:p>
            <a:pPr algn="ctr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altLang="en-US" dirty="0"/>
              <a:t>Quantitative facies models as </a:t>
            </a:r>
            <a:r>
              <a:rPr lang="en-GB" altLang="en-US" b="1" dirty="0"/>
              <a:t>composite analogues </a:t>
            </a:r>
            <a:r>
              <a:rPr lang="en-GB" altLang="en-US" dirty="0"/>
              <a:t>for subsurface studies.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368" y="551828"/>
            <a:ext cx="4537645" cy="59046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33832" y="325185"/>
            <a:ext cx="3794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FAKTS facies models</a:t>
            </a:r>
          </a:p>
        </p:txBody>
      </p:sp>
      <p:sp>
        <p:nvSpPr>
          <p:cNvPr id="25" name="TextBox 15"/>
          <p:cNvSpPr txBox="1">
            <a:spLocks noChangeArrowheads="1"/>
          </p:cNvSpPr>
          <p:nvPr/>
        </p:nvSpPr>
        <p:spPr bwMode="auto">
          <a:xfrm>
            <a:off x="10023109" y="5933264"/>
            <a:ext cx="24002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400" dirty="0"/>
              <a:t>Colombera et al. </a:t>
            </a:r>
          </a:p>
          <a:p>
            <a:pPr eaLnBrk="1" hangingPunct="1"/>
            <a:r>
              <a:rPr lang="en-GB" altLang="en-US" sz="1400" dirty="0"/>
              <a:t>(2013, Sedimentology)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26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28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0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1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2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3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4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5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6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7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8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9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48454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40" name="Group 2"/>
          <p:cNvGrpSpPr>
            <a:grpSpLocks/>
          </p:cNvGrpSpPr>
          <p:nvPr/>
        </p:nvGrpSpPr>
        <p:grpSpPr bwMode="auto">
          <a:xfrm>
            <a:off x="551922" y="2385466"/>
            <a:ext cx="3718738" cy="2121620"/>
            <a:chOff x="63078" y="836712"/>
            <a:chExt cx="3500810" cy="1997250"/>
          </a:xfrm>
        </p:grpSpPr>
        <p:pic>
          <p:nvPicPr>
            <p:cNvPr id="1435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78" y="836712"/>
              <a:ext cx="3284786" cy="1997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916119" y="908155"/>
              <a:ext cx="647769" cy="1444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3078" y="908155"/>
              <a:ext cx="692224" cy="1444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14342" name="Group 4"/>
          <p:cNvGrpSpPr>
            <a:grpSpLocks/>
          </p:cNvGrpSpPr>
          <p:nvPr/>
        </p:nvGrpSpPr>
        <p:grpSpPr bwMode="auto">
          <a:xfrm>
            <a:off x="551922" y="4583018"/>
            <a:ext cx="3545028" cy="2141858"/>
            <a:chOff x="35496" y="4797152"/>
            <a:chExt cx="3336471" cy="2016224"/>
          </a:xfrm>
        </p:grpSpPr>
        <p:pic>
          <p:nvPicPr>
            <p:cNvPr id="14347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19" y="4822406"/>
              <a:ext cx="3196857" cy="1990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771974" y="4797152"/>
              <a:ext cx="599993" cy="1444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5496" y="4868594"/>
              <a:ext cx="720627" cy="1444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7" y="4293096"/>
            <a:ext cx="6029803" cy="243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" t="5841" r="353"/>
          <a:stretch/>
        </p:blipFill>
        <p:spPr bwMode="auto">
          <a:xfrm>
            <a:off x="4863623" y="1123349"/>
            <a:ext cx="6128921" cy="259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5" name="TextBox 5"/>
          <p:cNvSpPr txBox="1">
            <a:spLocks noChangeArrowheads="1"/>
          </p:cNvSpPr>
          <p:nvPr/>
        </p:nvSpPr>
        <p:spPr bwMode="auto">
          <a:xfrm>
            <a:off x="4954589" y="692696"/>
            <a:ext cx="3942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dirty="0"/>
              <a:t>Analogy on depositional-system type</a:t>
            </a:r>
          </a:p>
        </p:txBody>
      </p:sp>
      <p:sp>
        <p:nvSpPr>
          <p:cNvPr id="14346" name="TextBox 27"/>
          <p:cNvSpPr txBox="1">
            <a:spLocks noChangeArrowheads="1"/>
          </p:cNvSpPr>
          <p:nvPr/>
        </p:nvSpPr>
        <p:spPr bwMode="auto">
          <a:xfrm>
            <a:off x="4895850" y="3852391"/>
            <a:ext cx="46602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dirty="0"/>
              <a:t>Analogy on sedimentological characteristics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FAKTS analogue selection</a:t>
            </a:r>
          </a:p>
        </p:txBody>
      </p:sp>
      <p:sp>
        <p:nvSpPr>
          <p:cNvPr id="39" name="TextBox 26"/>
          <p:cNvSpPr txBox="1">
            <a:spLocks noChangeArrowheads="1"/>
          </p:cNvSpPr>
          <p:nvPr/>
        </p:nvSpPr>
        <p:spPr bwMode="auto">
          <a:xfrm>
            <a:off x="586372" y="417279"/>
            <a:ext cx="3203253" cy="172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GB" altLang="en-US" sz="1200" b="1" dirty="0"/>
              <a:t>347 case studies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 sz="1200" b="1" dirty="0"/>
              <a:t>160+ ancient succession, 130+ rivers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 sz="1200" b="1" dirty="0"/>
              <a:t>92,000+ classified genetic units: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 sz="1200" dirty="0"/>
              <a:t>15,000+ classified depositional elements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 sz="1200" dirty="0"/>
              <a:t>17,000+ classified architectural elements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 sz="1200" dirty="0"/>
              <a:t>60,000+ classified facies units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41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43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5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6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7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8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9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0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1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2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3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4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29461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Subsurface applications of FAKTS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83994" y="1425515"/>
            <a:ext cx="316835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CA" dirty="0"/>
              <a:t>Analogues, and database facies models that act as composite analogues, can be used in subsurface studies for:</a:t>
            </a:r>
            <a:endParaRPr lang="en-GB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b="1" dirty="0"/>
              <a:t>Guidance to subsurface interpretations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b="1" dirty="0"/>
              <a:t>Prediction of subsurface heterogeneities and depositional geometries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b="1" dirty="0"/>
              <a:t>Assisting </a:t>
            </a:r>
            <a:r>
              <a:rPr lang="en-CA" b="1" dirty="0" err="1"/>
              <a:t>sandbody</a:t>
            </a:r>
            <a:r>
              <a:rPr lang="en-CA" b="1" dirty="0"/>
              <a:t> well correlation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b="1" dirty="0"/>
              <a:t>Conditioning of reservoir models</a:t>
            </a: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683026"/>
            <a:ext cx="6480720" cy="607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24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26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8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9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0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1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2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3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4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5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6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7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79501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Subsurface applications of FAKTS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19906" y="725468"/>
            <a:ext cx="49965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Guiding interpretations and erection of conceptual reservoir models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76980" y="1518969"/>
            <a:ext cx="61196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Support core interpretations with comparison of facies organization of classes of sedimentary bodies against FAKTS analogues.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54" y="2672741"/>
            <a:ext cx="5743614" cy="379708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04056" y="3844304"/>
            <a:ext cx="4070454" cy="2933300"/>
            <a:chOff x="4823431" y="3852887"/>
            <a:chExt cx="4070454" cy="29333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3810" y="3852887"/>
              <a:ext cx="3950075" cy="2869976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099120" y="6478410"/>
              <a:ext cx="12394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/>
                <a:t>Selley</a:t>
              </a:r>
              <a:r>
                <a:rPr lang="en-GB" sz="1400" dirty="0"/>
                <a:t> (1996)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23431" y="6021288"/>
              <a:ext cx="1557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‘Braided’ </a:t>
              </a:r>
            </a:p>
            <a:p>
              <a:pPr algn="ctr"/>
              <a:r>
                <a:rPr lang="en-GB" sz="1400" b="1" dirty="0"/>
                <a:t>fluvial system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32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34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9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0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1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2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3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4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5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6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7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8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5CA67808-D4F2-49E9-8604-76A84890DA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656272"/>
            <a:ext cx="4295800" cy="3110058"/>
          </a:xfrm>
          <a:prstGeom prst="rect">
            <a:avLst/>
          </a:prstGeom>
        </p:spPr>
      </p:pic>
      <p:sp>
        <p:nvSpPr>
          <p:cNvPr id="50" name="TextBox 15">
            <a:extLst>
              <a:ext uri="{FF2B5EF4-FFF2-40B4-BE49-F238E27FC236}">
                <a16:creationId xmlns:a16="http://schemas.microsoft.com/office/drawing/2014/main" id="{87058CDB-5C70-4BF3-9A02-9A0EA4883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83" y="414289"/>
            <a:ext cx="9926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400" dirty="0" err="1"/>
              <a:t>Yeste</a:t>
            </a:r>
            <a:r>
              <a:rPr lang="en-GB" altLang="en-US" sz="1400" dirty="0"/>
              <a:t> et al. (2018)</a:t>
            </a:r>
          </a:p>
        </p:txBody>
      </p:sp>
    </p:spTree>
    <p:extLst>
      <p:ext uri="{BB962C8B-B14F-4D97-AF65-F5344CB8AC3E}">
        <p14:creationId xmlns:p14="http://schemas.microsoft.com/office/powerpoint/2010/main" val="4072858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22"/>
          <p:cNvSpPr>
            <a:spLocks noGrp="1"/>
          </p:cNvSpPr>
          <p:nvPr/>
        </p:nvSpPr>
        <p:spPr bwMode="auto">
          <a:xfrm>
            <a:off x="241390" y="1168326"/>
            <a:ext cx="11687258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1800" dirty="0">
                <a:solidFill>
                  <a:srgbClr val="10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a suite of relational databases for the </a:t>
            </a:r>
            <a:r>
              <a:rPr lang="en-US" altLang="en-US" sz="1800" b="1" dirty="0">
                <a:solidFill>
                  <a:srgbClr val="10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characterization of sedimentary architecture</a:t>
            </a:r>
            <a:r>
              <a:rPr lang="en-US" altLang="en-US" sz="1800" dirty="0">
                <a:solidFill>
                  <a:srgbClr val="1014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clastic depositional systems.</a:t>
            </a: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3223790" y="317644"/>
            <a:ext cx="52768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GB" altLang="en-US" sz="2800" b="1" dirty="0" err="1"/>
              <a:t>Leeds’</a:t>
            </a:r>
            <a:r>
              <a:rPr lang="en-GB" altLang="en-US" sz="2800" b="1" dirty="0"/>
              <a:t> analogue databases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B8CA69D-56BB-443C-A90E-E2B1A1DE9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8" t="25026" r="2" b="17520"/>
          <a:stretch>
            <a:fillRect/>
          </a:stretch>
        </p:blipFill>
        <p:spPr bwMode="auto">
          <a:xfrm>
            <a:off x="2930657" y="3169221"/>
            <a:ext cx="6372225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2">
            <a:extLst>
              <a:ext uri="{FF2B5EF4-FFF2-40B4-BE49-F238E27FC236}">
                <a16:creationId xmlns:a16="http://schemas.microsoft.com/office/drawing/2014/main" id="{E5974DD2-18E8-4132-BB5B-025E2C81B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840" y="2190775"/>
            <a:ext cx="941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FAKTS</a:t>
            </a:r>
          </a:p>
        </p:txBody>
      </p:sp>
      <p:sp>
        <p:nvSpPr>
          <p:cNvPr id="40" name="TextBox 12">
            <a:extLst>
              <a:ext uri="{FF2B5EF4-FFF2-40B4-BE49-F238E27FC236}">
                <a16:creationId xmlns:a16="http://schemas.microsoft.com/office/drawing/2014/main" id="{87517225-7F26-484D-B0BA-D5F26B374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4372" y="2191321"/>
            <a:ext cx="1030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DMAKS</a:t>
            </a:r>
          </a:p>
        </p:txBody>
      </p:sp>
      <p:sp>
        <p:nvSpPr>
          <p:cNvPr id="41" name="TextBox 13">
            <a:extLst>
              <a:ext uri="{FF2B5EF4-FFF2-40B4-BE49-F238E27FC236}">
                <a16:creationId xmlns:a16="http://schemas.microsoft.com/office/drawing/2014/main" id="{1C6583FB-5166-4E42-93DF-A792DA1ED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1845" y="2189733"/>
            <a:ext cx="1031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SMAKS</a:t>
            </a:r>
          </a:p>
        </p:txBody>
      </p:sp>
      <p:sp>
        <p:nvSpPr>
          <p:cNvPr id="42" name="Text Box 9">
            <a:extLst>
              <a:ext uri="{FF2B5EF4-FFF2-40B4-BE49-F238E27FC236}">
                <a16:creationId xmlns:a16="http://schemas.microsoft.com/office/drawing/2014/main" id="{FC5C0447-1BBB-4A47-8B14-72F68D036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90" y="2282825"/>
            <a:ext cx="2096675" cy="438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spcAft>
                <a:spcPct val="50000"/>
              </a:spcAft>
            </a:pPr>
            <a:r>
              <a:rPr lang="en-GB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as:</a:t>
            </a:r>
          </a:p>
          <a:p>
            <a:pPr defTabSz="914400" eaLnBrk="1" hangingPunct="1"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en-GB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tools </a:t>
            </a:r>
            <a:r>
              <a:rPr lang="en-GB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quantitative sedimentology and stratigraphy </a:t>
            </a:r>
          </a:p>
          <a:p>
            <a:pPr defTabSz="914400" eaLnBrk="1" hangingPunct="1"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r>
              <a:rPr lang="en-GB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for subsurface studies</a:t>
            </a:r>
            <a:r>
              <a:rPr lang="en-GB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applicable in contexts of exploration, appraisal and production</a:t>
            </a:r>
          </a:p>
          <a:p>
            <a:pPr defTabSz="914400" eaLnBrk="1" hangingPunct="1">
              <a:spcBef>
                <a:spcPct val="0"/>
              </a:spcBef>
              <a:spcAft>
                <a:spcPct val="50000"/>
              </a:spcAft>
              <a:buFontTx/>
              <a:buChar char="•"/>
            </a:pPr>
            <a:endParaRPr lang="en-GB" altLang="en-US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 descr="\\foe-data-09.leeds.ac.uk\cipeg\TRG\shared\Logos &amp; Templates\TRG Logo\trg_logo_new_Blue_150dpi.png">
            <a:extLst>
              <a:ext uri="{FF2B5EF4-FFF2-40B4-BE49-F238E27FC236}">
                <a16:creationId xmlns:a16="http://schemas.microsoft.com/office/drawing/2014/main" id="{5F7A11EF-63AB-47C1-B984-F9206143D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088" y="2708920"/>
            <a:ext cx="944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2707BAC-E509-428B-9199-A0CAA724E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407" y="2681858"/>
            <a:ext cx="12065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7589BCF6-8CAB-4FB3-B6B7-973D93639E4B}"/>
              </a:ext>
            </a:extLst>
          </p:cNvPr>
          <p:cNvGrpSpPr>
            <a:grpSpLocks/>
          </p:cNvGrpSpPr>
          <p:nvPr/>
        </p:nvGrpSpPr>
        <p:grpSpPr bwMode="auto">
          <a:xfrm>
            <a:off x="2370840" y="2679353"/>
            <a:ext cx="855167" cy="567655"/>
            <a:chOff x="3068" y="912"/>
            <a:chExt cx="992" cy="586"/>
          </a:xfrm>
        </p:grpSpPr>
        <p:sp>
          <p:nvSpPr>
            <p:cNvPr id="46" name="AutoShape 819">
              <a:extLst>
                <a:ext uri="{FF2B5EF4-FFF2-40B4-BE49-F238E27FC236}">
                  <a16:creationId xmlns:a16="http://schemas.microsoft.com/office/drawing/2014/main" id="{1C215223-7DE1-4BBF-B6C2-10901E88477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68" y="912"/>
              <a:ext cx="992" cy="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GB"/>
            </a:p>
          </p:txBody>
        </p:sp>
        <p:sp>
          <p:nvSpPr>
            <p:cNvPr id="47" name="Freeform 53">
              <a:extLst>
                <a:ext uri="{FF2B5EF4-FFF2-40B4-BE49-F238E27FC236}">
                  <a16:creationId xmlns:a16="http://schemas.microsoft.com/office/drawing/2014/main" id="{830DF49B-F5D6-447D-B0A7-9C7DDF3FD9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8" y="919"/>
              <a:ext cx="864" cy="300"/>
            </a:xfrm>
            <a:custGeom>
              <a:avLst/>
              <a:gdLst>
                <a:gd name="T0" fmla="*/ 0 w 5653"/>
                <a:gd name="T1" fmla="*/ 0 h 1966"/>
                <a:gd name="T2" fmla="*/ 0 w 5653"/>
                <a:gd name="T3" fmla="*/ 0 h 1966"/>
                <a:gd name="T4" fmla="*/ 0 w 5653"/>
                <a:gd name="T5" fmla="*/ 0 h 1966"/>
                <a:gd name="T6" fmla="*/ 0 w 5653"/>
                <a:gd name="T7" fmla="*/ 0 h 1966"/>
                <a:gd name="T8" fmla="*/ 0 w 5653"/>
                <a:gd name="T9" fmla="*/ 0 h 1966"/>
                <a:gd name="T10" fmla="*/ 0 w 5653"/>
                <a:gd name="T11" fmla="*/ 0 h 1966"/>
                <a:gd name="T12" fmla="*/ 0 w 5653"/>
                <a:gd name="T13" fmla="*/ 0 h 1966"/>
                <a:gd name="T14" fmla="*/ 0 w 5653"/>
                <a:gd name="T15" fmla="*/ 0 h 1966"/>
                <a:gd name="T16" fmla="*/ 0 w 5653"/>
                <a:gd name="T17" fmla="*/ 0 h 1966"/>
                <a:gd name="T18" fmla="*/ 0 w 5653"/>
                <a:gd name="T19" fmla="*/ 0 h 1966"/>
                <a:gd name="T20" fmla="*/ 0 w 5653"/>
                <a:gd name="T21" fmla="*/ 0 h 1966"/>
                <a:gd name="T22" fmla="*/ 0 w 5653"/>
                <a:gd name="T23" fmla="*/ 0 h 1966"/>
                <a:gd name="T24" fmla="*/ 0 w 5653"/>
                <a:gd name="T25" fmla="*/ 0 h 1966"/>
                <a:gd name="T26" fmla="*/ 0 w 5653"/>
                <a:gd name="T27" fmla="*/ 0 h 1966"/>
                <a:gd name="T28" fmla="*/ 0 w 5653"/>
                <a:gd name="T29" fmla="*/ 0 h 1966"/>
                <a:gd name="T30" fmla="*/ 0 w 5653"/>
                <a:gd name="T31" fmla="*/ 0 h 1966"/>
                <a:gd name="T32" fmla="*/ 0 w 5653"/>
                <a:gd name="T33" fmla="*/ 0 h 1966"/>
                <a:gd name="T34" fmla="*/ 0 w 5653"/>
                <a:gd name="T35" fmla="*/ 0 h 1966"/>
                <a:gd name="T36" fmla="*/ 0 w 5653"/>
                <a:gd name="T37" fmla="*/ 0 h 1966"/>
                <a:gd name="T38" fmla="*/ 0 w 5653"/>
                <a:gd name="T39" fmla="*/ 0 h 1966"/>
                <a:gd name="T40" fmla="*/ 0 w 5653"/>
                <a:gd name="T41" fmla="*/ 0 h 1966"/>
                <a:gd name="T42" fmla="*/ 0 w 5653"/>
                <a:gd name="T43" fmla="*/ 0 h 1966"/>
                <a:gd name="T44" fmla="*/ 0 w 5653"/>
                <a:gd name="T45" fmla="*/ 0 h 1966"/>
                <a:gd name="T46" fmla="*/ 0 w 5653"/>
                <a:gd name="T47" fmla="*/ 0 h 1966"/>
                <a:gd name="T48" fmla="*/ 0 w 5653"/>
                <a:gd name="T49" fmla="*/ 0 h 1966"/>
                <a:gd name="T50" fmla="*/ 0 w 5653"/>
                <a:gd name="T51" fmla="*/ 0 h 1966"/>
                <a:gd name="T52" fmla="*/ 0 w 5653"/>
                <a:gd name="T53" fmla="*/ 0 h 1966"/>
                <a:gd name="T54" fmla="*/ 0 w 5653"/>
                <a:gd name="T55" fmla="*/ 0 h 1966"/>
                <a:gd name="T56" fmla="*/ 0 w 5653"/>
                <a:gd name="T57" fmla="*/ 0 h 1966"/>
                <a:gd name="T58" fmla="*/ 0 w 5653"/>
                <a:gd name="T59" fmla="*/ 0 h 1966"/>
                <a:gd name="T60" fmla="*/ 0 w 5653"/>
                <a:gd name="T61" fmla="*/ 0 h 1966"/>
                <a:gd name="T62" fmla="*/ 0 w 5653"/>
                <a:gd name="T63" fmla="*/ 0 h 1966"/>
                <a:gd name="T64" fmla="*/ 0 w 5653"/>
                <a:gd name="T65" fmla="*/ 0 h 1966"/>
                <a:gd name="T66" fmla="*/ 0 w 5653"/>
                <a:gd name="T67" fmla="*/ 0 h 1966"/>
                <a:gd name="T68" fmla="*/ 0 w 5653"/>
                <a:gd name="T69" fmla="*/ 0 h 1966"/>
                <a:gd name="T70" fmla="*/ 0 w 5653"/>
                <a:gd name="T71" fmla="*/ 0 h 1966"/>
                <a:gd name="T72" fmla="*/ 0 w 5653"/>
                <a:gd name="T73" fmla="*/ 0 h 1966"/>
                <a:gd name="T74" fmla="*/ 0 w 5653"/>
                <a:gd name="T75" fmla="*/ 0 h 1966"/>
                <a:gd name="T76" fmla="*/ 0 w 5653"/>
                <a:gd name="T77" fmla="*/ 0 h 1966"/>
                <a:gd name="T78" fmla="*/ 0 w 5653"/>
                <a:gd name="T79" fmla="*/ 0 h 1966"/>
                <a:gd name="T80" fmla="*/ 0 w 5653"/>
                <a:gd name="T81" fmla="*/ 0 h 1966"/>
                <a:gd name="T82" fmla="*/ 0 w 5653"/>
                <a:gd name="T83" fmla="*/ 0 h 1966"/>
                <a:gd name="T84" fmla="*/ 0 w 5653"/>
                <a:gd name="T85" fmla="*/ 0 h 1966"/>
                <a:gd name="T86" fmla="*/ 0 w 5653"/>
                <a:gd name="T87" fmla="*/ 0 h 1966"/>
                <a:gd name="T88" fmla="*/ 0 w 5653"/>
                <a:gd name="T89" fmla="*/ 0 h 1966"/>
                <a:gd name="T90" fmla="*/ 0 w 5653"/>
                <a:gd name="T91" fmla="*/ 0 h 1966"/>
                <a:gd name="T92" fmla="*/ 0 w 5653"/>
                <a:gd name="T93" fmla="*/ 0 h 1966"/>
                <a:gd name="T94" fmla="*/ 0 w 5653"/>
                <a:gd name="T95" fmla="*/ 0 h 19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653"/>
                <a:gd name="T145" fmla="*/ 0 h 1966"/>
                <a:gd name="T146" fmla="*/ 5653 w 5653"/>
                <a:gd name="T147" fmla="*/ 1966 h 196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653" h="1966">
                  <a:moveTo>
                    <a:pt x="0" y="32"/>
                  </a:moveTo>
                  <a:lnTo>
                    <a:pt x="1453" y="32"/>
                  </a:lnTo>
                  <a:lnTo>
                    <a:pt x="1453" y="439"/>
                  </a:lnTo>
                  <a:lnTo>
                    <a:pt x="590" y="439"/>
                  </a:lnTo>
                  <a:lnTo>
                    <a:pt x="590" y="772"/>
                  </a:lnTo>
                  <a:lnTo>
                    <a:pt x="1327" y="772"/>
                  </a:lnTo>
                  <a:lnTo>
                    <a:pt x="1327" y="1156"/>
                  </a:lnTo>
                  <a:lnTo>
                    <a:pt x="590" y="1156"/>
                  </a:lnTo>
                  <a:lnTo>
                    <a:pt x="590" y="1934"/>
                  </a:lnTo>
                  <a:lnTo>
                    <a:pt x="0" y="1934"/>
                  </a:lnTo>
                  <a:lnTo>
                    <a:pt x="0" y="32"/>
                  </a:lnTo>
                  <a:close/>
                  <a:moveTo>
                    <a:pt x="1778" y="1934"/>
                  </a:moveTo>
                  <a:lnTo>
                    <a:pt x="1778" y="32"/>
                  </a:lnTo>
                  <a:lnTo>
                    <a:pt x="2756" y="32"/>
                  </a:lnTo>
                  <a:lnTo>
                    <a:pt x="2861" y="34"/>
                  </a:lnTo>
                  <a:lnTo>
                    <a:pt x="2953" y="40"/>
                  </a:lnTo>
                  <a:lnTo>
                    <a:pt x="3038" y="50"/>
                  </a:lnTo>
                  <a:lnTo>
                    <a:pt x="3111" y="61"/>
                  </a:lnTo>
                  <a:lnTo>
                    <a:pt x="3174" y="79"/>
                  </a:lnTo>
                  <a:lnTo>
                    <a:pt x="3229" y="101"/>
                  </a:lnTo>
                  <a:lnTo>
                    <a:pt x="3280" y="130"/>
                  </a:lnTo>
                  <a:lnTo>
                    <a:pt x="3326" y="164"/>
                  </a:lnTo>
                  <a:lnTo>
                    <a:pt x="3369" y="205"/>
                  </a:lnTo>
                  <a:lnTo>
                    <a:pt x="3406" y="252"/>
                  </a:lnTo>
                  <a:lnTo>
                    <a:pt x="3438" y="304"/>
                  </a:lnTo>
                  <a:lnTo>
                    <a:pt x="3461" y="361"/>
                  </a:lnTo>
                  <a:lnTo>
                    <a:pt x="3479" y="424"/>
                  </a:lnTo>
                  <a:lnTo>
                    <a:pt x="3489" y="489"/>
                  </a:lnTo>
                  <a:lnTo>
                    <a:pt x="3493" y="560"/>
                  </a:lnTo>
                  <a:lnTo>
                    <a:pt x="3489" y="636"/>
                  </a:lnTo>
                  <a:lnTo>
                    <a:pt x="3477" y="707"/>
                  </a:lnTo>
                  <a:lnTo>
                    <a:pt x="3456" y="772"/>
                  </a:lnTo>
                  <a:lnTo>
                    <a:pt x="3426" y="833"/>
                  </a:lnTo>
                  <a:lnTo>
                    <a:pt x="3389" y="888"/>
                  </a:lnTo>
                  <a:lnTo>
                    <a:pt x="3345" y="938"/>
                  </a:lnTo>
                  <a:lnTo>
                    <a:pt x="3296" y="981"/>
                  </a:lnTo>
                  <a:lnTo>
                    <a:pt x="3241" y="1018"/>
                  </a:lnTo>
                  <a:lnTo>
                    <a:pt x="3200" y="1040"/>
                  </a:lnTo>
                  <a:lnTo>
                    <a:pt x="3150" y="1060"/>
                  </a:lnTo>
                  <a:lnTo>
                    <a:pt x="3095" y="1077"/>
                  </a:lnTo>
                  <a:lnTo>
                    <a:pt x="3034" y="1093"/>
                  </a:lnTo>
                  <a:lnTo>
                    <a:pt x="3099" y="1117"/>
                  </a:lnTo>
                  <a:lnTo>
                    <a:pt x="3150" y="1140"/>
                  </a:lnTo>
                  <a:lnTo>
                    <a:pt x="3188" y="1164"/>
                  </a:lnTo>
                  <a:lnTo>
                    <a:pt x="3205" y="1180"/>
                  </a:lnTo>
                  <a:lnTo>
                    <a:pt x="3227" y="1202"/>
                  </a:lnTo>
                  <a:lnTo>
                    <a:pt x="3253" y="1229"/>
                  </a:lnTo>
                  <a:lnTo>
                    <a:pt x="3282" y="1265"/>
                  </a:lnTo>
                  <a:lnTo>
                    <a:pt x="3310" y="1300"/>
                  </a:lnTo>
                  <a:lnTo>
                    <a:pt x="3333" y="1331"/>
                  </a:lnTo>
                  <a:lnTo>
                    <a:pt x="3351" y="1359"/>
                  </a:lnTo>
                  <a:lnTo>
                    <a:pt x="3363" y="1383"/>
                  </a:lnTo>
                  <a:lnTo>
                    <a:pt x="3648" y="1934"/>
                  </a:lnTo>
                  <a:lnTo>
                    <a:pt x="2985" y="1934"/>
                  </a:lnTo>
                  <a:lnTo>
                    <a:pt x="2670" y="1351"/>
                  </a:lnTo>
                  <a:lnTo>
                    <a:pt x="2640" y="1300"/>
                  </a:lnTo>
                  <a:lnTo>
                    <a:pt x="2613" y="1259"/>
                  </a:lnTo>
                  <a:lnTo>
                    <a:pt x="2587" y="1227"/>
                  </a:lnTo>
                  <a:lnTo>
                    <a:pt x="2564" y="1205"/>
                  </a:lnTo>
                  <a:lnTo>
                    <a:pt x="2532" y="1186"/>
                  </a:lnTo>
                  <a:lnTo>
                    <a:pt x="2497" y="1172"/>
                  </a:lnTo>
                  <a:lnTo>
                    <a:pt x="2459" y="1164"/>
                  </a:lnTo>
                  <a:lnTo>
                    <a:pt x="2420" y="1162"/>
                  </a:lnTo>
                  <a:lnTo>
                    <a:pt x="2369" y="1162"/>
                  </a:lnTo>
                  <a:lnTo>
                    <a:pt x="2369" y="1934"/>
                  </a:lnTo>
                  <a:lnTo>
                    <a:pt x="1778" y="1934"/>
                  </a:lnTo>
                  <a:close/>
                  <a:moveTo>
                    <a:pt x="2369" y="802"/>
                  </a:moveTo>
                  <a:lnTo>
                    <a:pt x="2615" y="802"/>
                  </a:lnTo>
                  <a:lnTo>
                    <a:pt x="2640" y="800"/>
                  </a:lnTo>
                  <a:lnTo>
                    <a:pt x="2674" y="796"/>
                  </a:lnTo>
                  <a:lnTo>
                    <a:pt x="2717" y="788"/>
                  </a:lnTo>
                  <a:lnTo>
                    <a:pt x="2770" y="776"/>
                  </a:lnTo>
                  <a:lnTo>
                    <a:pt x="2808" y="764"/>
                  </a:lnTo>
                  <a:lnTo>
                    <a:pt x="2839" y="745"/>
                  </a:lnTo>
                  <a:lnTo>
                    <a:pt x="2867" y="717"/>
                  </a:lnTo>
                  <a:lnTo>
                    <a:pt x="2886" y="684"/>
                  </a:lnTo>
                  <a:lnTo>
                    <a:pt x="2900" y="646"/>
                  </a:lnTo>
                  <a:lnTo>
                    <a:pt x="2904" y="607"/>
                  </a:lnTo>
                  <a:lnTo>
                    <a:pt x="2900" y="563"/>
                  </a:lnTo>
                  <a:lnTo>
                    <a:pt x="2890" y="526"/>
                  </a:lnTo>
                  <a:lnTo>
                    <a:pt x="2871" y="493"/>
                  </a:lnTo>
                  <a:lnTo>
                    <a:pt x="2845" y="465"/>
                  </a:lnTo>
                  <a:lnTo>
                    <a:pt x="2818" y="447"/>
                  </a:lnTo>
                  <a:lnTo>
                    <a:pt x="2782" y="434"/>
                  </a:lnTo>
                  <a:lnTo>
                    <a:pt x="2739" y="424"/>
                  </a:lnTo>
                  <a:lnTo>
                    <a:pt x="2686" y="418"/>
                  </a:lnTo>
                  <a:lnTo>
                    <a:pt x="2627" y="416"/>
                  </a:lnTo>
                  <a:lnTo>
                    <a:pt x="2369" y="416"/>
                  </a:lnTo>
                  <a:lnTo>
                    <a:pt x="2369" y="802"/>
                  </a:lnTo>
                  <a:close/>
                  <a:moveTo>
                    <a:pt x="4745" y="1245"/>
                  </a:moveTo>
                  <a:lnTo>
                    <a:pt x="4745" y="849"/>
                  </a:lnTo>
                  <a:lnTo>
                    <a:pt x="5653" y="849"/>
                  </a:lnTo>
                  <a:lnTo>
                    <a:pt x="5653" y="1660"/>
                  </a:lnTo>
                  <a:lnTo>
                    <a:pt x="5551" y="1727"/>
                  </a:lnTo>
                  <a:lnTo>
                    <a:pt x="5452" y="1784"/>
                  </a:lnTo>
                  <a:lnTo>
                    <a:pt x="5362" y="1832"/>
                  </a:lnTo>
                  <a:lnTo>
                    <a:pt x="5275" y="1873"/>
                  </a:lnTo>
                  <a:lnTo>
                    <a:pt x="5192" y="1903"/>
                  </a:lnTo>
                  <a:lnTo>
                    <a:pt x="5110" y="1924"/>
                  </a:lnTo>
                  <a:lnTo>
                    <a:pt x="5019" y="1942"/>
                  </a:lnTo>
                  <a:lnTo>
                    <a:pt x="4924" y="1956"/>
                  </a:lnTo>
                  <a:lnTo>
                    <a:pt x="4822" y="1964"/>
                  </a:lnTo>
                  <a:lnTo>
                    <a:pt x="4716" y="1966"/>
                  </a:lnTo>
                  <a:lnTo>
                    <a:pt x="4605" y="1962"/>
                  </a:lnTo>
                  <a:lnTo>
                    <a:pt x="4503" y="1954"/>
                  </a:lnTo>
                  <a:lnTo>
                    <a:pt x="4409" y="1938"/>
                  </a:lnTo>
                  <a:lnTo>
                    <a:pt x="4320" y="1914"/>
                  </a:lnTo>
                  <a:lnTo>
                    <a:pt x="4239" y="1885"/>
                  </a:lnTo>
                  <a:lnTo>
                    <a:pt x="4164" y="1849"/>
                  </a:lnTo>
                  <a:lnTo>
                    <a:pt x="4095" y="1808"/>
                  </a:lnTo>
                  <a:lnTo>
                    <a:pt x="4032" y="1761"/>
                  </a:lnTo>
                  <a:lnTo>
                    <a:pt x="3973" y="1708"/>
                  </a:lnTo>
                  <a:lnTo>
                    <a:pt x="3922" y="1647"/>
                  </a:lnTo>
                  <a:lnTo>
                    <a:pt x="3875" y="1580"/>
                  </a:lnTo>
                  <a:lnTo>
                    <a:pt x="3834" y="1507"/>
                  </a:lnTo>
                  <a:lnTo>
                    <a:pt x="3790" y="1412"/>
                  </a:lnTo>
                  <a:lnTo>
                    <a:pt x="3759" y="1314"/>
                  </a:lnTo>
                  <a:lnTo>
                    <a:pt x="3735" y="1209"/>
                  </a:lnTo>
                  <a:lnTo>
                    <a:pt x="3719" y="1099"/>
                  </a:lnTo>
                  <a:lnTo>
                    <a:pt x="3715" y="983"/>
                  </a:lnTo>
                  <a:lnTo>
                    <a:pt x="3719" y="881"/>
                  </a:lnTo>
                  <a:lnTo>
                    <a:pt x="3729" y="784"/>
                  </a:lnTo>
                  <a:lnTo>
                    <a:pt x="3747" y="691"/>
                  </a:lnTo>
                  <a:lnTo>
                    <a:pt x="3773" y="603"/>
                  </a:lnTo>
                  <a:lnTo>
                    <a:pt x="3804" y="520"/>
                  </a:lnTo>
                  <a:lnTo>
                    <a:pt x="3843" y="441"/>
                  </a:lnTo>
                  <a:lnTo>
                    <a:pt x="3891" y="369"/>
                  </a:lnTo>
                  <a:lnTo>
                    <a:pt x="3942" y="300"/>
                  </a:lnTo>
                  <a:lnTo>
                    <a:pt x="4003" y="239"/>
                  </a:lnTo>
                  <a:lnTo>
                    <a:pt x="4068" y="183"/>
                  </a:lnTo>
                  <a:lnTo>
                    <a:pt x="4141" y="134"/>
                  </a:lnTo>
                  <a:lnTo>
                    <a:pt x="4220" y="91"/>
                  </a:lnTo>
                  <a:lnTo>
                    <a:pt x="4288" y="63"/>
                  </a:lnTo>
                  <a:lnTo>
                    <a:pt x="4363" y="40"/>
                  </a:lnTo>
                  <a:lnTo>
                    <a:pt x="4448" y="22"/>
                  </a:lnTo>
                  <a:lnTo>
                    <a:pt x="4538" y="10"/>
                  </a:lnTo>
                  <a:lnTo>
                    <a:pt x="4635" y="2"/>
                  </a:lnTo>
                  <a:lnTo>
                    <a:pt x="4741" y="0"/>
                  </a:lnTo>
                  <a:lnTo>
                    <a:pt x="4842" y="2"/>
                  </a:lnTo>
                  <a:lnTo>
                    <a:pt x="4932" y="6"/>
                  </a:lnTo>
                  <a:lnTo>
                    <a:pt x="5015" y="14"/>
                  </a:lnTo>
                  <a:lnTo>
                    <a:pt x="5090" y="26"/>
                  </a:lnTo>
                  <a:lnTo>
                    <a:pt x="5155" y="40"/>
                  </a:lnTo>
                  <a:lnTo>
                    <a:pt x="5212" y="57"/>
                  </a:lnTo>
                  <a:lnTo>
                    <a:pt x="5287" y="89"/>
                  </a:lnTo>
                  <a:lnTo>
                    <a:pt x="5356" y="130"/>
                  </a:lnTo>
                  <a:lnTo>
                    <a:pt x="5417" y="178"/>
                  </a:lnTo>
                  <a:lnTo>
                    <a:pt x="5472" y="233"/>
                  </a:lnTo>
                  <a:lnTo>
                    <a:pt x="5521" y="298"/>
                  </a:lnTo>
                  <a:lnTo>
                    <a:pt x="5562" y="369"/>
                  </a:lnTo>
                  <a:lnTo>
                    <a:pt x="5598" y="449"/>
                  </a:lnTo>
                  <a:lnTo>
                    <a:pt x="5627" y="538"/>
                  </a:lnTo>
                  <a:lnTo>
                    <a:pt x="5060" y="638"/>
                  </a:lnTo>
                  <a:lnTo>
                    <a:pt x="5039" y="589"/>
                  </a:lnTo>
                  <a:lnTo>
                    <a:pt x="5013" y="544"/>
                  </a:lnTo>
                  <a:lnTo>
                    <a:pt x="4980" y="506"/>
                  </a:lnTo>
                  <a:lnTo>
                    <a:pt x="4940" y="475"/>
                  </a:lnTo>
                  <a:lnTo>
                    <a:pt x="4897" y="449"/>
                  </a:lnTo>
                  <a:lnTo>
                    <a:pt x="4846" y="432"/>
                  </a:lnTo>
                  <a:lnTo>
                    <a:pt x="4791" y="422"/>
                  </a:lnTo>
                  <a:lnTo>
                    <a:pt x="4728" y="418"/>
                  </a:lnTo>
                  <a:lnTo>
                    <a:pt x="4666" y="422"/>
                  </a:lnTo>
                  <a:lnTo>
                    <a:pt x="4607" y="432"/>
                  </a:lnTo>
                  <a:lnTo>
                    <a:pt x="4554" y="451"/>
                  </a:lnTo>
                  <a:lnTo>
                    <a:pt x="4505" y="477"/>
                  </a:lnTo>
                  <a:lnTo>
                    <a:pt x="4460" y="510"/>
                  </a:lnTo>
                  <a:lnTo>
                    <a:pt x="4420" y="552"/>
                  </a:lnTo>
                  <a:lnTo>
                    <a:pt x="4385" y="601"/>
                  </a:lnTo>
                  <a:lnTo>
                    <a:pt x="4355" y="658"/>
                  </a:lnTo>
                  <a:lnTo>
                    <a:pt x="4334" y="725"/>
                  </a:lnTo>
                  <a:lnTo>
                    <a:pt x="4318" y="800"/>
                  </a:lnTo>
                  <a:lnTo>
                    <a:pt x="4308" y="884"/>
                  </a:lnTo>
                  <a:lnTo>
                    <a:pt x="4304" y="977"/>
                  </a:lnTo>
                  <a:lnTo>
                    <a:pt x="4306" y="1062"/>
                  </a:lnTo>
                  <a:lnTo>
                    <a:pt x="4314" y="1139"/>
                  </a:lnTo>
                  <a:lnTo>
                    <a:pt x="4326" y="1209"/>
                  </a:lnTo>
                  <a:lnTo>
                    <a:pt x="4342" y="1272"/>
                  </a:lnTo>
                  <a:lnTo>
                    <a:pt x="4363" y="1328"/>
                  </a:lnTo>
                  <a:lnTo>
                    <a:pt x="4389" y="1377"/>
                  </a:lnTo>
                  <a:lnTo>
                    <a:pt x="4420" y="1418"/>
                  </a:lnTo>
                  <a:lnTo>
                    <a:pt x="4462" y="1458"/>
                  </a:lnTo>
                  <a:lnTo>
                    <a:pt x="4507" y="1491"/>
                  </a:lnTo>
                  <a:lnTo>
                    <a:pt x="4560" y="1517"/>
                  </a:lnTo>
                  <a:lnTo>
                    <a:pt x="4615" y="1534"/>
                  </a:lnTo>
                  <a:lnTo>
                    <a:pt x="4678" y="1546"/>
                  </a:lnTo>
                  <a:lnTo>
                    <a:pt x="4745" y="1550"/>
                  </a:lnTo>
                  <a:lnTo>
                    <a:pt x="4810" y="1546"/>
                  </a:lnTo>
                  <a:lnTo>
                    <a:pt x="4871" y="1536"/>
                  </a:lnTo>
                  <a:lnTo>
                    <a:pt x="4932" y="1521"/>
                  </a:lnTo>
                  <a:lnTo>
                    <a:pt x="4995" y="1497"/>
                  </a:lnTo>
                  <a:lnTo>
                    <a:pt x="5062" y="1465"/>
                  </a:lnTo>
                  <a:lnTo>
                    <a:pt x="5137" y="1424"/>
                  </a:lnTo>
                  <a:lnTo>
                    <a:pt x="5137" y="1245"/>
                  </a:lnTo>
                  <a:lnTo>
                    <a:pt x="4745" y="124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GB"/>
            </a:p>
          </p:txBody>
        </p:sp>
        <p:sp>
          <p:nvSpPr>
            <p:cNvPr id="48" name="Freeform 54">
              <a:extLst>
                <a:ext uri="{FF2B5EF4-FFF2-40B4-BE49-F238E27FC236}">
                  <a16:creationId xmlns:a16="http://schemas.microsoft.com/office/drawing/2014/main" id="{2A9637F6-B2FC-4686-ABF1-BCA4F19AE4B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34" y="914"/>
              <a:ext cx="873" cy="310"/>
            </a:xfrm>
            <a:custGeom>
              <a:avLst/>
              <a:gdLst>
                <a:gd name="T0" fmla="*/ 0 w 5717"/>
                <a:gd name="T1" fmla="*/ 0 h 2030"/>
                <a:gd name="T2" fmla="*/ 0 w 5717"/>
                <a:gd name="T3" fmla="*/ 0 h 2030"/>
                <a:gd name="T4" fmla="*/ 0 w 5717"/>
                <a:gd name="T5" fmla="*/ 0 h 2030"/>
                <a:gd name="T6" fmla="*/ 0 w 5717"/>
                <a:gd name="T7" fmla="*/ 0 h 2030"/>
                <a:gd name="T8" fmla="*/ 0 w 5717"/>
                <a:gd name="T9" fmla="*/ 0 h 2030"/>
                <a:gd name="T10" fmla="*/ 0 w 5717"/>
                <a:gd name="T11" fmla="*/ 0 h 2030"/>
                <a:gd name="T12" fmla="*/ 0 w 5717"/>
                <a:gd name="T13" fmla="*/ 0 h 2030"/>
                <a:gd name="T14" fmla="*/ 0 w 5717"/>
                <a:gd name="T15" fmla="*/ 0 h 2030"/>
                <a:gd name="T16" fmla="*/ 0 w 5717"/>
                <a:gd name="T17" fmla="*/ 0 h 2030"/>
                <a:gd name="T18" fmla="*/ 0 w 5717"/>
                <a:gd name="T19" fmla="*/ 0 h 2030"/>
                <a:gd name="T20" fmla="*/ 0 w 5717"/>
                <a:gd name="T21" fmla="*/ 0 h 2030"/>
                <a:gd name="T22" fmla="*/ 0 w 5717"/>
                <a:gd name="T23" fmla="*/ 0 h 2030"/>
                <a:gd name="T24" fmla="*/ 0 w 5717"/>
                <a:gd name="T25" fmla="*/ 0 h 2030"/>
                <a:gd name="T26" fmla="*/ 0 w 5717"/>
                <a:gd name="T27" fmla="*/ 0 h 2030"/>
                <a:gd name="T28" fmla="*/ 0 w 5717"/>
                <a:gd name="T29" fmla="*/ 0 h 2030"/>
                <a:gd name="T30" fmla="*/ 0 w 5717"/>
                <a:gd name="T31" fmla="*/ 0 h 2030"/>
                <a:gd name="T32" fmla="*/ 0 w 5717"/>
                <a:gd name="T33" fmla="*/ 0 h 2030"/>
                <a:gd name="T34" fmla="*/ 0 w 5717"/>
                <a:gd name="T35" fmla="*/ 0 h 2030"/>
                <a:gd name="T36" fmla="*/ 0 w 5717"/>
                <a:gd name="T37" fmla="*/ 0 h 2030"/>
                <a:gd name="T38" fmla="*/ 0 w 5717"/>
                <a:gd name="T39" fmla="*/ 0 h 2030"/>
                <a:gd name="T40" fmla="*/ 0 w 5717"/>
                <a:gd name="T41" fmla="*/ 0 h 2030"/>
                <a:gd name="T42" fmla="*/ 0 w 5717"/>
                <a:gd name="T43" fmla="*/ 0 h 2030"/>
                <a:gd name="T44" fmla="*/ 0 w 5717"/>
                <a:gd name="T45" fmla="*/ 0 h 2030"/>
                <a:gd name="T46" fmla="*/ 0 w 5717"/>
                <a:gd name="T47" fmla="*/ 0 h 2030"/>
                <a:gd name="T48" fmla="*/ 0 w 5717"/>
                <a:gd name="T49" fmla="*/ 0 h 2030"/>
                <a:gd name="T50" fmla="*/ 0 w 5717"/>
                <a:gd name="T51" fmla="*/ 0 h 2030"/>
                <a:gd name="T52" fmla="*/ 0 w 5717"/>
                <a:gd name="T53" fmla="*/ 0 h 2030"/>
                <a:gd name="T54" fmla="*/ 0 w 5717"/>
                <a:gd name="T55" fmla="*/ 0 h 2030"/>
                <a:gd name="T56" fmla="*/ 0 w 5717"/>
                <a:gd name="T57" fmla="*/ 0 h 2030"/>
                <a:gd name="T58" fmla="*/ 0 w 5717"/>
                <a:gd name="T59" fmla="*/ 0 h 2030"/>
                <a:gd name="T60" fmla="*/ 0 w 5717"/>
                <a:gd name="T61" fmla="*/ 0 h 2030"/>
                <a:gd name="T62" fmla="*/ 0 w 5717"/>
                <a:gd name="T63" fmla="*/ 0 h 2030"/>
                <a:gd name="T64" fmla="*/ 0 w 5717"/>
                <a:gd name="T65" fmla="*/ 0 h 2030"/>
                <a:gd name="T66" fmla="*/ 0 w 5717"/>
                <a:gd name="T67" fmla="*/ 0 h 2030"/>
                <a:gd name="T68" fmla="*/ 0 w 5717"/>
                <a:gd name="T69" fmla="*/ 0 h 2030"/>
                <a:gd name="T70" fmla="*/ 0 w 5717"/>
                <a:gd name="T71" fmla="*/ 0 h 2030"/>
                <a:gd name="T72" fmla="*/ 0 w 5717"/>
                <a:gd name="T73" fmla="*/ 0 h 2030"/>
                <a:gd name="T74" fmla="*/ 0 w 5717"/>
                <a:gd name="T75" fmla="*/ 0 h 2030"/>
                <a:gd name="T76" fmla="*/ 0 w 5717"/>
                <a:gd name="T77" fmla="*/ 0 h 2030"/>
                <a:gd name="T78" fmla="*/ 0 w 5717"/>
                <a:gd name="T79" fmla="*/ 0 h 2030"/>
                <a:gd name="T80" fmla="*/ 0 w 5717"/>
                <a:gd name="T81" fmla="*/ 0 h 2030"/>
                <a:gd name="T82" fmla="*/ 0 w 5717"/>
                <a:gd name="T83" fmla="*/ 0 h 2030"/>
                <a:gd name="T84" fmla="*/ 0 w 5717"/>
                <a:gd name="T85" fmla="*/ 0 h 2030"/>
                <a:gd name="T86" fmla="*/ 0 w 5717"/>
                <a:gd name="T87" fmla="*/ 0 h 2030"/>
                <a:gd name="T88" fmla="*/ 0 w 5717"/>
                <a:gd name="T89" fmla="*/ 0 h 2030"/>
                <a:gd name="T90" fmla="*/ 0 w 5717"/>
                <a:gd name="T91" fmla="*/ 0 h 2030"/>
                <a:gd name="T92" fmla="*/ 0 w 5717"/>
                <a:gd name="T93" fmla="*/ 0 h 2030"/>
                <a:gd name="T94" fmla="*/ 0 w 5717"/>
                <a:gd name="T95" fmla="*/ 0 h 2030"/>
                <a:gd name="T96" fmla="*/ 0 w 5717"/>
                <a:gd name="T97" fmla="*/ 0 h 2030"/>
                <a:gd name="T98" fmla="*/ 0 w 5717"/>
                <a:gd name="T99" fmla="*/ 0 h 2030"/>
                <a:gd name="T100" fmla="*/ 0 w 5717"/>
                <a:gd name="T101" fmla="*/ 0 h 2030"/>
                <a:gd name="T102" fmla="*/ 0 w 5717"/>
                <a:gd name="T103" fmla="*/ 0 h 2030"/>
                <a:gd name="T104" fmla="*/ 0 w 5717"/>
                <a:gd name="T105" fmla="*/ 0 h 2030"/>
                <a:gd name="T106" fmla="*/ 0 w 5717"/>
                <a:gd name="T107" fmla="*/ 0 h 2030"/>
                <a:gd name="T108" fmla="*/ 0 w 5717"/>
                <a:gd name="T109" fmla="*/ 0 h 2030"/>
                <a:gd name="T110" fmla="*/ 0 w 5717"/>
                <a:gd name="T111" fmla="*/ 0 h 2030"/>
                <a:gd name="T112" fmla="*/ 0 w 5717"/>
                <a:gd name="T113" fmla="*/ 0 h 2030"/>
                <a:gd name="T114" fmla="*/ 0 w 5717"/>
                <a:gd name="T115" fmla="*/ 0 h 2030"/>
                <a:gd name="T116" fmla="*/ 0 w 5717"/>
                <a:gd name="T117" fmla="*/ 0 h 2030"/>
                <a:gd name="T118" fmla="*/ 0 w 5717"/>
                <a:gd name="T119" fmla="*/ 0 h 2030"/>
                <a:gd name="T120" fmla="*/ 0 w 5717"/>
                <a:gd name="T121" fmla="*/ 0 h 2030"/>
                <a:gd name="T122" fmla="*/ 0 w 5717"/>
                <a:gd name="T123" fmla="*/ 0 h 2030"/>
                <a:gd name="T124" fmla="*/ 0 w 5717"/>
                <a:gd name="T125" fmla="*/ 0 h 20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717"/>
                <a:gd name="T190" fmla="*/ 0 h 2030"/>
                <a:gd name="T191" fmla="*/ 5717 w 5717"/>
                <a:gd name="T192" fmla="*/ 2030 h 20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717" h="2030">
                  <a:moveTo>
                    <a:pt x="32" y="33"/>
                  </a:moveTo>
                  <a:lnTo>
                    <a:pt x="1516" y="33"/>
                  </a:lnTo>
                  <a:lnTo>
                    <a:pt x="1516" y="506"/>
                  </a:lnTo>
                  <a:lnTo>
                    <a:pt x="654" y="506"/>
                  </a:lnTo>
                  <a:lnTo>
                    <a:pt x="654" y="774"/>
                  </a:lnTo>
                  <a:lnTo>
                    <a:pt x="1390" y="774"/>
                  </a:lnTo>
                  <a:lnTo>
                    <a:pt x="1390" y="1221"/>
                  </a:lnTo>
                  <a:lnTo>
                    <a:pt x="654" y="1221"/>
                  </a:lnTo>
                  <a:lnTo>
                    <a:pt x="654" y="1999"/>
                  </a:lnTo>
                  <a:lnTo>
                    <a:pt x="0" y="1999"/>
                  </a:lnTo>
                  <a:lnTo>
                    <a:pt x="0" y="33"/>
                  </a:lnTo>
                  <a:lnTo>
                    <a:pt x="32" y="33"/>
                  </a:lnTo>
                  <a:close/>
                  <a:moveTo>
                    <a:pt x="1453" y="96"/>
                  </a:moveTo>
                  <a:lnTo>
                    <a:pt x="63" y="96"/>
                  </a:lnTo>
                  <a:lnTo>
                    <a:pt x="63" y="1934"/>
                  </a:lnTo>
                  <a:lnTo>
                    <a:pt x="591" y="1934"/>
                  </a:lnTo>
                  <a:lnTo>
                    <a:pt x="591" y="1158"/>
                  </a:lnTo>
                  <a:lnTo>
                    <a:pt x="1327" y="1158"/>
                  </a:lnTo>
                  <a:lnTo>
                    <a:pt x="1327" y="837"/>
                  </a:lnTo>
                  <a:lnTo>
                    <a:pt x="591" y="837"/>
                  </a:lnTo>
                  <a:lnTo>
                    <a:pt x="591" y="441"/>
                  </a:lnTo>
                  <a:lnTo>
                    <a:pt x="1453" y="441"/>
                  </a:lnTo>
                  <a:lnTo>
                    <a:pt x="1453" y="96"/>
                  </a:lnTo>
                  <a:close/>
                  <a:moveTo>
                    <a:pt x="1778" y="1967"/>
                  </a:moveTo>
                  <a:lnTo>
                    <a:pt x="1778" y="33"/>
                  </a:lnTo>
                  <a:lnTo>
                    <a:pt x="2788" y="33"/>
                  </a:lnTo>
                  <a:lnTo>
                    <a:pt x="2877" y="35"/>
                  </a:lnTo>
                  <a:lnTo>
                    <a:pt x="2958" y="39"/>
                  </a:lnTo>
                  <a:lnTo>
                    <a:pt x="3033" y="45"/>
                  </a:lnTo>
                  <a:lnTo>
                    <a:pt x="3100" y="55"/>
                  </a:lnTo>
                  <a:lnTo>
                    <a:pt x="3161" y="67"/>
                  </a:lnTo>
                  <a:lnTo>
                    <a:pt x="3216" y="81"/>
                  </a:lnTo>
                  <a:lnTo>
                    <a:pt x="3265" y="100"/>
                  </a:lnTo>
                  <a:lnTo>
                    <a:pt x="3310" y="124"/>
                  </a:lnTo>
                  <a:lnTo>
                    <a:pt x="3354" y="153"/>
                  </a:lnTo>
                  <a:lnTo>
                    <a:pt x="3393" y="187"/>
                  </a:lnTo>
                  <a:lnTo>
                    <a:pt x="3430" y="224"/>
                  </a:lnTo>
                  <a:lnTo>
                    <a:pt x="3464" y="266"/>
                  </a:lnTo>
                  <a:lnTo>
                    <a:pt x="3493" y="313"/>
                  </a:lnTo>
                  <a:lnTo>
                    <a:pt x="3517" y="362"/>
                  </a:lnTo>
                  <a:lnTo>
                    <a:pt x="3535" y="415"/>
                  </a:lnTo>
                  <a:lnTo>
                    <a:pt x="3549" y="472"/>
                  </a:lnTo>
                  <a:lnTo>
                    <a:pt x="3556" y="532"/>
                  </a:lnTo>
                  <a:lnTo>
                    <a:pt x="3558" y="593"/>
                  </a:lnTo>
                  <a:lnTo>
                    <a:pt x="3554" y="673"/>
                  </a:lnTo>
                  <a:lnTo>
                    <a:pt x="3541" y="748"/>
                  </a:lnTo>
                  <a:lnTo>
                    <a:pt x="3517" y="817"/>
                  </a:lnTo>
                  <a:lnTo>
                    <a:pt x="3486" y="882"/>
                  </a:lnTo>
                  <a:lnTo>
                    <a:pt x="3446" y="939"/>
                  </a:lnTo>
                  <a:lnTo>
                    <a:pt x="3401" y="992"/>
                  </a:lnTo>
                  <a:lnTo>
                    <a:pt x="3348" y="1038"/>
                  </a:lnTo>
                  <a:lnTo>
                    <a:pt x="3289" y="1079"/>
                  </a:lnTo>
                  <a:lnTo>
                    <a:pt x="3245" y="1103"/>
                  </a:lnTo>
                  <a:lnTo>
                    <a:pt x="3194" y="1124"/>
                  </a:lnTo>
                  <a:lnTo>
                    <a:pt x="3186" y="1126"/>
                  </a:lnTo>
                  <a:lnTo>
                    <a:pt x="3176" y="1130"/>
                  </a:lnTo>
                  <a:lnTo>
                    <a:pt x="3169" y="1132"/>
                  </a:lnTo>
                  <a:lnTo>
                    <a:pt x="3170" y="1134"/>
                  </a:lnTo>
                  <a:lnTo>
                    <a:pt x="3208" y="1152"/>
                  </a:lnTo>
                  <a:lnTo>
                    <a:pt x="3239" y="1172"/>
                  </a:lnTo>
                  <a:lnTo>
                    <a:pt x="3259" y="1189"/>
                  </a:lnTo>
                  <a:lnTo>
                    <a:pt x="3283" y="1213"/>
                  </a:lnTo>
                  <a:lnTo>
                    <a:pt x="3308" y="1240"/>
                  </a:lnTo>
                  <a:lnTo>
                    <a:pt x="3338" y="1278"/>
                  </a:lnTo>
                  <a:lnTo>
                    <a:pt x="3367" y="1313"/>
                  </a:lnTo>
                  <a:lnTo>
                    <a:pt x="3391" y="1347"/>
                  </a:lnTo>
                  <a:lnTo>
                    <a:pt x="3411" y="1376"/>
                  </a:lnTo>
                  <a:lnTo>
                    <a:pt x="3424" y="1400"/>
                  </a:lnTo>
                  <a:lnTo>
                    <a:pt x="3708" y="1951"/>
                  </a:lnTo>
                  <a:lnTo>
                    <a:pt x="3732" y="1999"/>
                  </a:lnTo>
                  <a:lnTo>
                    <a:pt x="2997" y="1999"/>
                  </a:lnTo>
                  <a:lnTo>
                    <a:pt x="2987" y="1981"/>
                  </a:lnTo>
                  <a:lnTo>
                    <a:pt x="2674" y="1400"/>
                  </a:lnTo>
                  <a:lnTo>
                    <a:pt x="2647" y="1351"/>
                  </a:lnTo>
                  <a:lnTo>
                    <a:pt x="2619" y="1311"/>
                  </a:lnTo>
                  <a:lnTo>
                    <a:pt x="2597" y="1284"/>
                  </a:lnTo>
                  <a:lnTo>
                    <a:pt x="2578" y="1264"/>
                  </a:lnTo>
                  <a:lnTo>
                    <a:pt x="2548" y="1248"/>
                  </a:lnTo>
                  <a:lnTo>
                    <a:pt x="2519" y="1236"/>
                  </a:lnTo>
                  <a:lnTo>
                    <a:pt x="2485" y="1229"/>
                  </a:lnTo>
                  <a:lnTo>
                    <a:pt x="2452" y="1227"/>
                  </a:lnTo>
                  <a:lnTo>
                    <a:pt x="2432" y="1227"/>
                  </a:lnTo>
                  <a:lnTo>
                    <a:pt x="2432" y="1999"/>
                  </a:lnTo>
                  <a:lnTo>
                    <a:pt x="1778" y="1999"/>
                  </a:lnTo>
                  <a:lnTo>
                    <a:pt x="1778" y="1967"/>
                  </a:lnTo>
                  <a:close/>
                  <a:moveTo>
                    <a:pt x="1841" y="96"/>
                  </a:moveTo>
                  <a:lnTo>
                    <a:pt x="1841" y="1934"/>
                  </a:lnTo>
                  <a:lnTo>
                    <a:pt x="2367" y="1934"/>
                  </a:lnTo>
                  <a:lnTo>
                    <a:pt x="2367" y="1164"/>
                  </a:lnTo>
                  <a:lnTo>
                    <a:pt x="2452" y="1164"/>
                  </a:lnTo>
                  <a:lnTo>
                    <a:pt x="2495" y="1166"/>
                  </a:lnTo>
                  <a:lnTo>
                    <a:pt x="2536" y="1175"/>
                  </a:lnTo>
                  <a:lnTo>
                    <a:pt x="2576" y="1191"/>
                  </a:lnTo>
                  <a:lnTo>
                    <a:pt x="2613" y="1213"/>
                  </a:lnTo>
                  <a:lnTo>
                    <a:pt x="2643" y="1238"/>
                  </a:lnTo>
                  <a:lnTo>
                    <a:pt x="2672" y="1274"/>
                  </a:lnTo>
                  <a:lnTo>
                    <a:pt x="2700" y="1317"/>
                  </a:lnTo>
                  <a:lnTo>
                    <a:pt x="2729" y="1370"/>
                  </a:lnTo>
                  <a:lnTo>
                    <a:pt x="3035" y="1934"/>
                  </a:lnTo>
                  <a:lnTo>
                    <a:pt x="3627" y="1934"/>
                  </a:lnTo>
                  <a:lnTo>
                    <a:pt x="3367" y="1429"/>
                  </a:lnTo>
                  <a:lnTo>
                    <a:pt x="3356" y="1408"/>
                  </a:lnTo>
                  <a:lnTo>
                    <a:pt x="3340" y="1382"/>
                  </a:lnTo>
                  <a:lnTo>
                    <a:pt x="3316" y="1353"/>
                  </a:lnTo>
                  <a:lnTo>
                    <a:pt x="3289" y="1317"/>
                  </a:lnTo>
                  <a:lnTo>
                    <a:pt x="3261" y="1284"/>
                  </a:lnTo>
                  <a:lnTo>
                    <a:pt x="3235" y="1256"/>
                  </a:lnTo>
                  <a:lnTo>
                    <a:pt x="3216" y="1236"/>
                  </a:lnTo>
                  <a:lnTo>
                    <a:pt x="3200" y="1223"/>
                  </a:lnTo>
                  <a:lnTo>
                    <a:pt x="3176" y="1207"/>
                  </a:lnTo>
                  <a:lnTo>
                    <a:pt x="3145" y="1191"/>
                  </a:lnTo>
                  <a:lnTo>
                    <a:pt x="3104" y="1173"/>
                  </a:lnTo>
                  <a:lnTo>
                    <a:pt x="3056" y="1158"/>
                  </a:lnTo>
                  <a:lnTo>
                    <a:pt x="2948" y="1120"/>
                  </a:lnTo>
                  <a:lnTo>
                    <a:pt x="3060" y="1097"/>
                  </a:lnTo>
                  <a:lnTo>
                    <a:pt x="3119" y="1081"/>
                  </a:lnTo>
                  <a:lnTo>
                    <a:pt x="3172" y="1063"/>
                  </a:lnTo>
                  <a:lnTo>
                    <a:pt x="3218" y="1045"/>
                  </a:lnTo>
                  <a:lnTo>
                    <a:pt x="3257" y="1026"/>
                  </a:lnTo>
                  <a:lnTo>
                    <a:pt x="3308" y="988"/>
                  </a:lnTo>
                  <a:lnTo>
                    <a:pt x="3356" y="947"/>
                  </a:lnTo>
                  <a:lnTo>
                    <a:pt x="3397" y="902"/>
                  </a:lnTo>
                  <a:lnTo>
                    <a:pt x="3430" y="851"/>
                  </a:lnTo>
                  <a:lnTo>
                    <a:pt x="3450" y="813"/>
                  </a:lnTo>
                  <a:lnTo>
                    <a:pt x="3466" y="774"/>
                  </a:lnTo>
                  <a:lnTo>
                    <a:pt x="3478" y="732"/>
                  </a:lnTo>
                  <a:lnTo>
                    <a:pt x="3486" y="689"/>
                  </a:lnTo>
                  <a:lnTo>
                    <a:pt x="3491" y="642"/>
                  </a:lnTo>
                  <a:lnTo>
                    <a:pt x="3493" y="593"/>
                  </a:lnTo>
                  <a:lnTo>
                    <a:pt x="3491" y="537"/>
                  </a:lnTo>
                  <a:lnTo>
                    <a:pt x="3486" y="484"/>
                  </a:lnTo>
                  <a:lnTo>
                    <a:pt x="3474" y="433"/>
                  </a:lnTo>
                  <a:lnTo>
                    <a:pt x="3458" y="388"/>
                  </a:lnTo>
                  <a:lnTo>
                    <a:pt x="3436" y="344"/>
                  </a:lnTo>
                  <a:lnTo>
                    <a:pt x="3411" y="303"/>
                  </a:lnTo>
                  <a:lnTo>
                    <a:pt x="3381" y="266"/>
                  </a:lnTo>
                  <a:lnTo>
                    <a:pt x="3350" y="232"/>
                  </a:lnTo>
                  <a:lnTo>
                    <a:pt x="3316" y="205"/>
                  </a:lnTo>
                  <a:lnTo>
                    <a:pt x="3279" y="179"/>
                  </a:lnTo>
                  <a:lnTo>
                    <a:pt x="3239" y="159"/>
                  </a:lnTo>
                  <a:lnTo>
                    <a:pt x="3196" y="142"/>
                  </a:lnTo>
                  <a:lnTo>
                    <a:pt x="3147" y="128"/>
                  </a:lnTo>
                  <a:lnTo>
                    <a:pt x="3090" y="118"/>
                  </a:lnTo>
                  <a:lnTo>
                    <a:pt x="3025" y="108"/>
                  </a:lnTo>
                  <a:lnTo>
                    <a:pt x="2954" y="102"/>
                  </a:lnTo>
                  <a:lnTo>
                    <a:pt x="2875" y="98"/>
                  </a:lnTo>
                  <a:lnTo>
                    <a:pt x="2788" y="96"/>
                  </a:lnTo>
                  <a:lnTo>
                    <a:pt x="1841" y="96"/>
                  </a:lnTo>
                  <a:close/>
                  <a:moveTo>
                    <a:pt x="2432" y="803"/>
                  </a:moveTo>
                  <a:lnTo>
                    <a:pt x="2647" y="803"/>
                  </a:lnTo>
                  <a:lnTo>
                    <a:pt x="2670" y="801"/>
                  </a:lnTo>
                  <a:lnTo>
                    <a:pt x="2702" y="797"/>
                  </a:lnTo>
                  <a:lnTo>
                    <a:pt x="2745" y="789"/>
                  </a:lnTo>
                  <a:lnTo>
                    <a:pt x="2796" y="778"/>
                  </a:lnTo>
                  <a:lnTo>
                    <a:pt x="2818" y="772"/>
                  </a:lnTo>
                  <a:lnTo>
                    <a:pt x="2840" y="762"/>
                  </a:lnTo>
                  <a:lnTo>
                    <a:pt x="2857" y="748"/>
                  </a:lnTo>
                  <a:lnTo>
                    <a:pt x="2873" y="730"/>
                  </a:lnTo>
                  <a:lnTo>
                    <a:pt x="2897" y="689"/>
                  </a:lnTo>
                  <a:lnTo>
                    <a:pt x="2897" y="687"/>
                  </a:lnTo>
                  <a:lnTo>
                    <a:pt x="2901" y="665"/>
                  </a:lnTo>
                  <a:lnTo>
                    <a:pt x="2903" y="640"/>
                  </a:lnTo>
                  <a:lnTo>
                    <a:pt x="2901" y="602"/>
                  </a:lnTo>
                  <a:lnTo>
                    <a:pt x="2891" y="571"/>
                  </a:lnTo>
                  <a:lnTo>
                    <a:pt x="2877" y="543"/>
                  </a:lnTo>
                  <a:lnTo>
                    <a:pt x="2857" y="522"/>
                  </a:lnTo>
                  <a:lnTo>
                    <a:pt x="2855" y="522"/>
                  </a:lnTo>
                  <a:lnTo>
                    <a:pt x="2838" y="510"/>
                  </a:lnTo>
                  <a:lnTo>
                    <a:pt x="2814" y="500"/>
                  </a:lnTo>
                  <a:lnTo>
                    <a:pt x="2787" y="492"/>
                  </a:lnTo>
                  <a:lnTo>
                    <a:pt x="2749" y="486"/>
                  </a:lnTo>
                  <a:lnTo>
                    <a:pt x="2706" y="482"/>
                  </a:lnTo>
                  <a:lnTo>
                    <a:pt x="2659" y="480"/>
                  </a:lnTo>
                  <a:lnTo>
                    <a:pt x="2432" y="480"/>
                  </a:lnTo>
                  <a:lnTo>
                    <a:pt x="2432" y="803"/>
                  </a:lnTo>
                  <a:close/>
                  <a:moveTo>
                    <a:pt x="2647" y="866"/>
                  </a:moveTo>
                  <a:lnTo>
                    <a:pt x="2367" y="866"/>
                  </a:lnTo>
                  <a:lnTo>
                    <a:pt x="2367" y="417"/>
                  </a:lnTo>
                  <a:lnTo>
                    <a:pt x="2659" y="417"/>
                  </a:lnTo>
                  <a:lnTo>
                    <a:pt x="2712" y="419"/>
                  </a:lnTo>
                  <a:lnTo>
                    <a:pt x="2759" y="423"/>
                  </a:lnTo>
                  <a:lnTo>
                    <a:pt x="2800" y="429"/>
                  </a:lnTo>
                  <a:lnTo>
                    <a:pt x="2840" y="441"/>
                  </a:lnTo>
                  <a:lnTo>
                    <a:pt x="2871" y="457"/>
                  </a:lnTo>
                  <a:lnTo>
                    <a:pt x="2897" y="474"/>
                  </a:lnTo>
                  <a:lnTo>
                    <a:pt x="2928" y="506"/>
                  </a:lnTo>
                  <a:lnTo>
                    <a:pt x="2950" y="545"/>
                  </a:lnTo>
                  <a:lnTo>
                    <a:pt x="2964" y="589"/>
                  </a:lnTo>
                  <a:lnTo>
                    <a:pt x="2968" y="640"/>
                  </a:lnTo>
                  <a:lnTo>
                    <a:pt x="2966" y="675"/>
                  </a:lnTo>
                  <a:lnTo>
                    <a:pt x="2956" y="709"/>
                  </a:lnTo>
                  <a:lnTo>
                    <a:pt x="2944" y="740"/>
                  </a:lnTo>
                  <a:lnTo>
                    <a:pt x="2924" y="770"/>
                  </a:lnTo>
                  <a:lnTo>
                    <a:pt x="2901" y="795"/>
                  </a:lnTo>
                  <a:lnTo>
                    <a:pt x="2873" y="815"/>
                  </a:lnTo>
                  <a:lnTo>
                    <a:pt x="2844" y="831"/>
                  </a:lnTo>
                  <a:lnTo>
                    <a:pt x="2810" y="841"/>
                  </a:lnTo>
                  <a:lnTo>
                    <a:pt x="2757" y="852"/>
                  </a:lnTo>
                  <a:lnTo>
                    <a:pt x="2712" y="860"/>
                  </a:lnTo>
                  <a:lnTo>
                    <a:pt x="2674" y="864"/>
                  </a:lnTo>
                  <a:lnTo>
                    <a:pt x="2647" y="866"/>
                  </a:lnTo>
                  <a:close/>
                  <a:moveTo>
                    <a:pt x="4744" y="1278"/>
                  </a:moveTo>
                  <a:lnTo>
                    <a:pt x="4744" y="851"/>
                  </a:lnTo>
                  <a:lnTo>
                    <a:pt x="5717" y="851"/>
                  </a:lnTo>
                  <a:lnTo>
                    <a:pt x="5717" y="1709"/>
                  </a:lnTo>
                  <a:lnTo>
                    <a:pt x="5703" y="1719"/>
                  </a:lnTo>
                  <a:lnTo>
                    <a:pt x="5616" y="1776"/>
                  </a:lnTo>
                  <a:lnTo>
                    <a:pt x="5533" y="1827"/>
                  </a:lnTo>
                  <a:lnTo>
                    <a:pt x="5455" y="1871"/>
                  </a:lnTo>
                  <a:lnTo>
                    <a:pt x="5378" y="1908"/>
                  </a:lnTo>
                  <a:lnTo>
                    <a:pt x="5303" y="1940"/>
                  </a:lnTo>
                  <a:lnTo>
                    <a:pt x="5232" y="1965"/>
                  </a:lnTo>
                  <a:lnTo>
                    <a:pt x="5163" y="1985"/>
                  </a:lnTo>
                  <a:lnTo>
                    <a:pt x="5088" y="2003"/>
                  </a:lnTo>
                  <a:lnTo>
                    <a:pt x="5008" y="2014"/>
                  </a:lnTo>
                  <a:lnTo>
                    <a:pt x="4925" y="2024"/>
                  </a:lnTo>
                  <a:lnTo>
                    <a:pt x="4838" y="2028"/>
                  </a:lnTo>
                  <a:lnTo>
                    <a:pt x="4748" y="2030"/>
                  </a:lnTo>
                  <a:lnTo>
                    <a:pt x="4637" y="2026"/>
                  </a:lnTo>
                  <a:lnTo>
                    <a:pt x="4533" y="2016"/>
                  </a:lnTo>
                  <a:lnTo>
                    <a:pt x="4435" y="2001"/>
                  </a:lnTo>
                  <a:lnTo>
                    <a:pt x="4366" y="1985"/>
                  </a:lnTo>
                  <a:lnTo>
                    <a:pt x="4299" y="1963"/>
                  </a:lnTo>
                  <a:lnTo>
                    <a:pt x="4238" y="1940"/>
                  </a:lnTo>
                  <a:lnTo>
                    <a:pt x="4181" y="1912"/>
                  </a:lnTo>
                  <a:lnTo>
                    <a:pt x="4110" y="1869"/>
                  </a:lnTo>
                  <a:lnTo>
                    <a:pt x="4043" y="1819"/>
                  </a:lnTo>
                  <a:lnTo>
                    <a:pt x="3984" y="1762"/>
                  </a:lnTo>
                  <a:lnTo>
                    <a:pt x="3929" y="1699"/>
                  </a:lnTo>
                  <a:lnTo>
                    <a:pt x="3879" y="1630"/>
                  </a:lnTo>
                  <a:lnTo>
                    <a:pt x="3836" y="1554"/>
                  </a:lnTo>
                  <a:lnTo>
                    <a:pt x="3799" y="1475"/>
                  </a:lnTo>
                  <a:lnTo>
                    <a:pt x="3769" y="1390"/>
                  </a:lnTo>
                  <a:lnTo>
                    <a:pt x="3745" y="1301"/>
                  </a:lnTo>
                  <a:lnTo>
                    <a:pt x="3730" y="1209"/>
                  </a:lnTo>
                  <a:lnTo>
                    <a:pt x="3720" y="1114"/>
                  </a:lnTo>
                  <a:lnTo>
                    <a:pt x="3716" y="1016"/>
                  </a:lnTo>
                  <a:lnTo>
                    <a:pt x="3720" y="912"/>
                  </a:lnTo>
                  <a:lnTo>
                    <a:pt x="3730" y="811"/>
                  </a:lnTo>
                  <a:lnTo>
                    <a:pt x="3749" y="717"/>
                  </a:lnTo>
                  <a:lnTo>
                    <a:pt x="3775" y="626"/>
                  </a:lnTo>
                  <a:lnTo>
                    <a:pt x="3808" y="539"/>
                  </a:lnTo>
                  <a:lnTo>
                    <a:pt x="3848" y="459"/>
                  </a:lnTo>
                  <a:lnTo>
                    <a:pt x="3897" y="382"/>
                  </a:lnTo>
                  <a:lnTo>
                    <a:pt x="3952" y="311"/>
                  </a:lnTo>
                  <a:lnTo>
                    <a:pt x="4013" y="248"/>
                  </a:lnTo>
                  <a:lnTo>
                    <a:pt x="4082" y="191"/>
                  </a:lnTo>
                  <a:lnTo>
                    <a:pt x="4157" y="140"/>
                  </a:lnTo>
                  <a:lnTo>
                    <a:pt x="4238" y="96"/>
                  </a:lnTo>
                  <a:lnTo>
                    <a:pt x="4309" y="67"/>
                  </a:lnTo>
                  <a:lnTo>
                    <a:pt x="4387" y="41"/>
                  </a:lnTo>
                  <a:lnTo>
                    <a:pt x="4474" y="23"/>
                  </a:lnTo>
                  <a:lnTo>
                    <a:pt x="4567" y="10"/>
                  </a:lnTo>
                  <a:lnTo>
                    <a:pt x="4665" y="2"/>
                  </a:lnTo>
                  <a:lnTo>
                    <a:pt x="4773" y="0"/>
                  </a:lnTo>
                  <a:lnTo>
                    <a:pt x="4874" y="2"/>
                  </a:lnTo>
                  <a:lnTo>
                    <a:pt x="4966" y="8"/>
                  </a:lnTo>
                  <a:lnTo>
                    <a:pt x="5051" y="16"/>
                  </a:lnTo>
                  <a:lnTo>
                    <a:pt x="5128" y="27"/>
                  </a:lnTo>
                  <a:lnTo>
                    <a:pt x="5197" y="41"/>
                  </a:lnTo>
                  <a:lnTo>
                    <a:pt x="5256" y="59"/>
                  </a:lnTo>
                  <a:lnTo>
                    <a:pt x="5309" y="81"/>
                  </a:lnTo>
                  <a:lnTo>
                    <a:pt x="5358" y="106"/>
                  </a:lnTo>
                  <a:lnTo>
                    <a:pt x="5405" y="136"/>
                  </a:lnTo>
                  <a:lnTo>
                    <a:pt x="5449" y="169"/>
                  </a:lnTo>
                  <a:lnTo>
                    <a:pt x="5490" y="205"/>
                  </a:lnTo>
                  <a:lnTo>
                    <a:pt x="5527" y="246"/>
                  </a:lnTo>
                  <a:lnTo>
                    <a:pt x="5563" y="289"/>
                  </a:lnTo>
                  <a:lnTo>
                    <a:pt x="5594" y="337"/>
                  </a:lnTo>
                  <a:lnTo>
                    <a:pt x="5622" y="388"/>
                  </a:lnTo>
                  <a:lnTo>
                    <a:pt x="5648" y="443"/>
                  </a:lnTo>
                  <a:lnTo>
                    <a:pt x="5669" y="500"/>
                  </a:lnTo>
                  <a:lnTo>
                    <a:pt x="5689" y="563"/>
                  </a:lnTo>
                  <a:lnTo>
                    <a:pt x="5699" y="596"/>
                  </a:lnTo>
                  <a:lnTo>
                    <a:pt x="5663" y="602"/>
                  </a:lnTo>
                  <a:lnTo>
                    <a:pt x="5098" y="703"/>
                  </a:lnTo>
                  <a:lnTo>
                    <a:pt x="5071" y="709"/>
                  </a:lnTo>
                  <a:lnTo>
                    <a:pt x="5061" y="681"/>
                  </a:lnTo>
                  <a:lnTo>
                    <a:pt x="5043" y="636"/>
                  </a:lnTo>
                  <a:lnTo>
                    <a:pt x="5019" y="596"/>
                  </a:lnTo>
                  <a:lnTo>
                    <a:pt x="4990" y="561"/>
                  </a:lnTo>
                  <a:lnTo>
                    <a:pt x="4954" y="533"/>
                  </a:lnTo>
                  <a:lnTo>
                    <a:pt x="4929" y="518"/>
                  </a:lnTo>
                  <a:lnTo>
                    <a:pt x="4901" y="506"/>
                  </a:lnTo>
                  <a:lnTo>
                    <a:pt x="4870" y="496"/>
                  </a:lnTo>
                  <a:lnTo>
                    <a:pt x="4819" y="486"/>
                  </a:lnTo>
                  <a:lnTo>
                    <a:pt x="4760" y="482"/>
                  </a:lnTo>
                  <a:lnTo>
                    <a:pt x="4702" y="486"/>
                  </a:lnTo>
                  <a:lnTo>
                    <a:pt x="4647" y="496"/>
                  </a:lnTo>
                  <a:lnTo>
                    <a:pt x="4598" y="512"/>
                  </a:lnTo>
                  <a:lnTo>
                    <a:pt x="4555" y="535"/>
                  </a:lnTo>
                  <a:lnTo>
                    <a:pt x="4513" y="567"/>
                  </a:lnTo>
                  <a:lnTo>
                    <a:pt x="4476" y="604"/>
                  </a:lnTo>
                  <a:lnTo>
                    <a:pt x="4444" y="650"/>
                  </a:lnTo>
                  <a:lnTo>
                    <a:pt x="4417" y="703"/>
                  </a:lnTo>
                  <a:lnTo>
                    <a:pt x="4395" y="766"/>
                  </a:lnTo>
                  <a:lnTo>
                    <a:pt x="4383" y="819"/>
                  </a:lnTo>
                  <a:lnTo>
                    <a:pt x="4376" y="878"/>
                  </a:lnTo>
                  <a:lnTo>
                    <a:pt x="4370" y="941"/>
                  </a:lnTo>
                  <a:lnTo>
                    <a:pt x="4368" y="1010"/>
                  </a:lnTo>
                  <a:lnTo>
                    <a:pt x="4370" y="1083"/>
                  </a:lnTo>
                  <a:lnTo>
                    <a:pt x="4376" y="1150"/>
                  </a:lnTo>
                  <a:lnTo>
                    <a:pt x="4383" y="1211"/>
                  </a:lnTo>
                  <a:lnTo>
                    <a:pt x="4397" y="1266"/>
                  </a:lnTo>
                  <a:lnTo>
                    <a:pt x="4413" y="1315"/>
                  </a:lnTo>
                  <a:lnTo>
                    <a:pt x="4431" y="1359"/>
                  </a:lnTo>
                  <a:lnTo>
                    <a:pt x="4450" y="1396"/>
                  </a:lnTo>
                  <a:lnTo>
                    <a:pt x="4476" y="1429"/>
                  </a:lnTo>
                  <a:lnTo>
                    <a:pt x="4513" y="1467"/>
                  </a:lnTo>
                  <a:lnTo>
                    <a:pt x="4557" y="1496"/>
                  </a:lnTo>
                  <a:lnTo>
                    <a:pt x="4604" y="1520"/>
                  </a:lnTo>
                  <a:lnTo>
                    <a:pt x="4655" y="1538"/>
                  </a:lnTo>
                  <a:lnTo>
                    <a:pt x="4714" y="1548"/>
                  </a:lnTo>
                  <a:lnTo>
                    <a:pt x="4777" y="1552"/>
                  </a:lnTo>
                  <a:lnTo>
                    <a:pt x="4823" y="1550"/>
                  </a:lnTo>
                  <a:lnTo>
                    <a:pt x="4868" y="1544"/>
                  </a:lnTo>
                  <a:lnTo>
                    <a:pt x="4911" y="1536"/>
                  </a:lnTo>
                  <a:lnTo>
                    <a:pt x="4954" y="1524"/>
                  </a:lnTo>
                  <a:lnTo>
                    <a:pt x="4998" y="1508"/>
                  </a:lnTo>
                  <a:lnTo>
                    <a:pt x="5047" y="1487"/>
                  </a:lnTo>
                  <a:lnTo>
                    <a:pt x="5092" y="1465"/>
                  </a:lnTo>
                  <a:lnTo>
                    <a:pt x="5138" y="1439"/>
                  </a:lnTo>
                  <a:lnTo>
                    <a:pt x="5138" y="1309"/>
                  </a:lnTo>
                  <a:lnTo>
                    <a:pt x="4744" y="1309"/>
                  </a:lnTo>
                  <a:lnTo>
                    <a:pt x="4744" y="1278"/>
                  </a:lnTo>
                  <a:close/>
                  <a:moveTo>
                    <a:pt x="4809" y="914"/>
                  </a:moveTo>
                  <a:lnTo>
                    <a:pt x="4809" y="1246"/>
                  </a:lnTo>
                  <a:lnTo>
                    <a:pt x="5201" y="1246"/>
                  </a:lnTo>
                  <a:lnTo>
                    <a:pt x="5201" y="1475"/>
                  </a:lnTo>
                  <a:lnTo>
                    <a:pt x="5185" y="1485"/>
                  </a:lnTo>
                  <a:lnTo>
                    <a:pt x="5128" y="1516"/>
                  </a:lnTo>
                  <a:lnTo>
                    <a:pt x="5075" y="1544"/>
                  </a:lnTo>
                  <a:lnTo>
                    <a:pt x="5023" y="1567"/>
                  </a:lnTo>
                  <a:lnTo>
                    <a:pt x="4974" y="1585"/>
                  </a:lnTo>
                  <a:lnTo>
                    <a:pt x="4927" y="1599"/>
                  </a:lnTo>
                  <a:lnTo>
                    <a:pt x="4878" y="1607"/>
                  </a:lnTo>
                  <a:lnTo>
                    <a:pt x="4828" y="1613"/>
                  </a:lnTo>
                  <a:lnTo>
                    <a:pt x="4777" y="1615"/>
                  </a:lnTo>
                  <a:lnTo>
                    <a:pt x="4706" y="1611"/>
                  </a:lnTo>
                  <a:lnTo>
                    <a:pt x="4639" y="1599"/>
                  </a:lnTo>
                  <a:lnTo>
                    <a:pt x="4580" y="1579"/>
                  </a:lnTo>
                  <a:lnTo>
                    <a:pt x="4523" y="1552"/>
                  </a:lnTo>
                  <a:lnTo>
                    <a:pt x="4474" y="1514"/>
                  </a:lnTo>
                  <a:lnTo>
                    <a:pt x="4429" y="1471"/>
                  </a:lnTo>
                  <a:lnTo>
                    <a:pt x="4399" y="1431"/>
                  </a:lnTo>
                  <a:lnTo>
                    <a:pt x="4374" y="1388"/>
                  </a:lnTo>
                  <a:lnTo>
                    <a:pt x="4352" y="1337"/>
                  </a:lnTo>
                  <a:lnTo>
                    <a:pt x="4334" y="1282"/>
                  </a:lnTo>
                  <a:lnTo>
                    <a:pt x="4320" y="1221"/>
                  </a:lnTo>
                  <a:lnTo>
                    <a:pt x="4313" y="1156"/>
                  </a:lnTo>
                  <a:lnTo>
                    <a:pt x="4307" y="1085"/>
                  </a:lnTo>
                  <a:lnTo>
                    <a:pt x="4305" y="1010"/>
                  </a:lnTo>
                  <a:lnTo>
                    <a:pt x="4307" y="937"/>
                  </a:lnTo>
                  <a:lnTo>
                    <a:pt x="4313" y="870"/>
                  </a:lnTo>
                  <a:lnTo>
                    <a:pt x="4320" y="807"/>
                  </a:lnTo>
                  <a:lnTo>
                    <a:pt x="4334" y="750"/>
                  </a:lnTo>
                  <a:lnTo>
                    <a:pt x="4352" y="695"/>
                  </a:lnTo>
                  <a:lnTo>
                    <a:pt x="4372" y="646"/>
                  </a:lnTo>
                  <a:lnTo>
                    <a:pt x="4397" y="602"/>
                  </a:lnTo>
                  <a:lnTo>
                    <a:pt x="4427" y="563"/>
                  </a:lnTo>
                  <a:lnTo>
                    <a:pt x="4470" y="520"/>
                  </a:lnTo>
                  <a:lnTo>
                    <a:pt x="4519" y="482"/>
                  </a:lnTo>
                  <a:lnTo>
                    <a:pt x="4572" y="455"/>
                  </a:lnTo>
                  <a:lnTo>
                    <a:pt x="4632" y="433"/>
                  </a:lnTo>
                  <a:lnTo>
                    <a:pt x="4693" y="421"/>
                  </a:lnTo>
                  <a:lnTo>
                    <a:pt x="4760" y="417"/>
                  </a:lnTo>
                  <a:lnTo>
                    <a:pt x="4826" y="421"/>
                  </a:lnTo>
                  <a:lnTo>
                    <a:pt x="4886" y="433"/>
                  </a:lnTo>
                  <a:lnTo>
                    <a:pt x="4923" y="445"/>
                  </a:lnTo>
                  <a:lnTo>
                    <a:pt x="4958" y="461"/>
                  </a:lnTo>
                  <a:lnTo>
                    <a:pt x="4990" y="480"/>
                  </a:lnTo>
                  <a:lnTo>
                    <a:pt x="5019" y="504"/>
                  </a:lnTo>
                  <a:lnTo>
                    <a:pt x="5047" y="530"/>
                  </a:lnTo>
                  <a:lnTo>
                    <a:pt x="5071" y="559"/>
                  </a:lnTo>
                  <a:lnTo>
                    <a:pt x="5092" y="595"/>
                  </a:lnTo>
                  <a:lnTo>
                    <a:pt x="5112" y="636"/>
                  </a:lnTo>
                  <a:lnTo>
                    <a:pt x="5618" y="545"/>
                  </a:lnTo>
                  <a:lnTo>
                    <a:pt x="5592" y="478"/>
                  </a:lnTo>
                  <a:lnTo>
                    <a:pt x="5565" y="417"/>
                  </a:lnTo>
                  <a:lnTo>
                    <a:pt x="5539" y="370"/>
                  </a:lnTo>
                  <a:lnTo>
                    <a:pt x="5512" y="327"/>
                  </a:lnTo>
                  <a:lnTo>
                    <a:pt x="5480" y="287"/>
                  </a:lnTo>
                  <a:lnTo>
                    <a:pt x="5427" y="234"/>
                  </a:lnTo>
                  <a:lnTo>
                    <a:pt x="5368" y="189"/>
                  </a:lnTo>
                  <a:lnTo>
                    <a:pt x="5305" y="151"/>
                  </a:lnTo>
                  <a:lnTo>
                    <a:pt x="5234" y="120"/>
                  </a:lnTo>
                  <a:lnTo>
                    <a:pt x="5179" y="104"/>
                  </a:lnTo>
                  <a:lnTo>
                    <a:pt x="5116" y="90"/>
                  </a:lnTo>
                  <a:lnTo>
                    <a:pt x="5043" y="79"/>
                  </a:lnTo>
                  <a:lnTo>
                    <a:pt x="4962" y="71"/>
                  </a:lnTo>
                  <a:lnTo>
                    <a:pt x="4872" y="67"/>
                  </a:lnTo>
                  <a:lnTo>
                    <a:pt x="4773" y="65"/>
                  </a:lnTo>
                  <a:lnTo>
                    <a:pt x="4669" y="67"/>
                  </a:lnTo>
                  <a:lnTo>
                    <a:pt x="4572" y="75"/>
                  </a:lnTo>
                  <a:lnTo>
                    <a:pt x="4484" y="86"/>
                  </a:lnTo>
                  <a:lnTo>
                    <a:pt x="4405" y="104"/>
                  </a:lnTo>
                  <a:lnTo>
                    <a:pt x="4332" y="126"/>
                  </a:lnTo>
                  <a:lnTo>
                    <a:pt x="4265" y="153"/>
                  </a:lnTo>
                  <a:lnTo>
                    <a:pt x="4188" y="195"/>
                  </a:lnTo>
                  <a:lnTo>
                    <a:pt x="4120" y="242"/>
                  </a:lnTo>
                  <a:lnTo>
                    <a:pt x="4057" y="295"/>
                  </a:lnTo>
                  <a:lnTo>
                    <a:pt x="3999" y="354"/>
                  </a:lnTo>
                  <a:lnTo>
                    <a:pt x="3948" y="419"/>
                  </a:lnTo>
                  <a:lnTo>
                    <a:pt x="3903" y="490"/>
                  </a:lnTo>
                  <a:lnTo>
                    <a:pt x="3866" y="565"/>
                  </a:lnTo>
                  <a:lnTo>
                    <a:pt x="3834" y="646"/>
                  </a:lnTo>
                  <a:lnTo>
                    <a:pt x="3810" y="732"/>
                  </a:lnTo>
                  <a:lnTo>
                    <a:pt x="3793" y="821"/>
                  </a:lnTo>
                  <a:lnTo>
                    <a:pt x="3783" y="916"/>
                  </a:lnTo>
                  <a:lnTo>
                    <a:pt x="3779" y="1016"/>
                  </a:lnTo>
                  <a:lnTo>
                    <a:pt x="3783" y="1110"/>
                  </a:lnTo>
                  <a:lnTo>
                    <a:pt x="3793" y="1201"/>
                  </a:lnTo>
                  <a:lnTo>
                    <a:pt x="3808" y="1288"/>
                  </a:lnTo>
                  <a:lnTo>
                    <a:pt x="3830" y="1370"/>
                  </a:lnTo>
                  <a:lnTo>
                    <a:pt x="3858" y="1449"/>
                  </a:lnTo>
                  <a:lnTo>
                    <a:pt x="3893" y="1526"/>
                  </a:lnTo>
                  <a:lnTo>
                    <a:pt x="3933" y="1595"/>
                  </a:lnTo>
                  <a:lnTo>
                    <a:pt x="3978" y="1660"/>
                  </a:lnTo>
                  <a:lnTo>
                    <a:pt x="4029" y="1717"/>
                  </a:lnTo>
                  <a:lnTo>
                    <a:pt x="4084" y="1770"/>
                  </a:lnTo>
                  <a:lnTo>
                    <a:pt x="4145" y="1815"/>
                  </a:lnTo>
                  <a:lnTo>
                    <a:pt x="4210" y="1855"/>
                  </a:lnTo>
                  <a:lnTo>
                    <a:pt x="4283" y="1888"/>
                  </a:lnTo>
                  <a:lnTo>
                    <a:pt x="4362" y="1918"/>
                  </a:lnTo>
                  <a:lnTo>
                    <a:pt x="4446" y="1940"/>
                  </a:lnTo>
                  <a:lnTo>
                    <a:pt x="4541" y="1955"/>
                  </a:lnTo>
                  <a:lnTo>
                    <a:pt x="4641" y="1963"/>
                  </a:lnTo>
                  <a:lnTo>
                    <a:pt x="4748" y="1967"/>
                  </a:lnTo>
                  <a:lnTo>
                    <a:pt x="4836" y="1965"/>
                  </a:lnTo>
                  <a:lnTo>
                    <a:pt x="4921" y="1959"/>
                  </a:lnTo>
                  <a:lnTo>
                    <a:pt x="5000" y="1951"/>
                  </a:lnTo>
                  <a:lnTo>
                    <a:pt x="5075" y="1940"/>
                  </a:lnTo>
                  <a:lnTo>
                    <a:pt x="5147" y="1924"/>
                  </a:lnTo>
                  <a:lnTo>
                    <a:pt x="5214" y="1904"/>
                  </a:lnTo>
                  <a:lnTo>
                    <a:pt x="5281" y="1880"/>
                  </a:lnTo>
                  <a:lnTo>
                    <a:pt x="5350" y="1851"/>
                  </a:lnTo>
                  <a:lnTo>
                    <a:pt x="5423" y="1813"/>
                  </a:lnTo>
                  <a:lnTo>
                    <a:pt x="5496" y="1774"/>
                  </a:lnTo>
                  <a:lnTo>
                    <a:pt x="5573" y="1727"/>
                  </a:lnTo>
                  <a:lnTo>
                    <a:pt x="5652" y="1676"/>
                  </a:lnTo>
                  <a:lnTo>
                    <a:pt x="5652" y="914"/>
                  </a:lnTo>
                  <a:lnTo>
                    <a:pt x="4809" y="91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GB"/>
            </a:p>
          </p:txBody>
        </p:sp>
        <p:sp>
          <p:nvSpPr>
            <p:cNvPr id="49" name="Freeform 55">
              <a:extLst>
                <a:ext uri="{FF2B5EF4-FFF2-40B4-BE49-F238E27FC236}">
                  <a16:creationId xmlns:a16="http://schemas.microsoft.com/office/drawing/2014/main" id="{96C36F53-BB32-4ABC-A3D1-42145E8A3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9" y="1263"/>
              <a:ext cx="827" cy="230"/>
            </a:xfrm>
            <a:custGeom>
              <a:avLst/>
              <a:gdLst>
                <a:gd name="T0" fmla="*/ 0 w 5417"/>
                <a:gd name="T1" fmla="*/ 0 h 1505"/>
                <a:gd name="T2" fmla="*/ 0 w 5417"/>
                <a:gd name="T3" fmla="*/ 0 h 1505"/>
                <a:gd name="T4" fmla="*/ 0 w 5417"/>
                <a:gd name="T5" fmla="*/ 0 h 1505"/>
                <a:gd name="T6" fmla="*/ 0 w 5417"/>
                <a:gd name="T7" fmla="*/ 0 h 1505"/>
                <a:gd name="T8" fmla="*/ 0 w 5417"/>
                <a:gd name="T9" fmla="*/ 0 h 1505"/>
                <a:gd name="T10" fmla="*/ 0 w 5417"/>
                <a:gd name="T11" fmla="*/ 0 h 1505"/>
                <a:gd name="T12" fmla="*/ 0 w 5417"/>
                <a:gd name="T13" fmla="*/ 0 h 1505"/>
                <a:gd name="T14" fmla="*/ 0 w 5417"/>
                <a:gd name="T15" fmla="*/ 0 h 1505"/>
                <a:gd name="T16" fmla="*/ 0 w 5417"/>
                <a:gd name="T17" fmla="*/ 0 h 1505"/>
                <a:gd name="T18" fmla="*/ 0 w 5417"/>
                <a:gd name="T19" fmla="*/ 0 h 1505"/>
                <a:gd name="T20" fmla="*/ 0 w 5417"/>
                <a:gd name="T21" fmla="*/ 0 h 1505"/>
                <a:gd name="T22" fmla="*/ 0 w 5417"/>
                <a:gd name="T23" fmla="*/ 0 h 1505"/>
                <a:gd name="T24" fmla="*/ 0 w 5417"/>
                <a:gd name="T25" fmla="*/ 0 h 1505"/>
                <a:gd name="T26" fmla="*/ 0 w 5417"/>
                <a:gd name="T27" fmla="*/ 0 h 1505"/>
                <a:gd name="T28" fmla="*/ 0 w 5417"/>
                <a:gd name="T29" fmla="*/ 0 h 1505"/>
                <a:gd name="T30" fmla="*/ 0 w 5417"/>
                <a:gd name="T31" fmla="*/ 0 h 1505"/>
                <a:gd name="T32" fmla="*/ 0 w 5417"/>
                <a:gd name="T33" fmla="*/ 0 h 1505"/>
                <a:gd name="T34" fmla="*/ 0 w 5417"/>
                <a:gd name="T35" fmla="*/ 0 h 1505"/>
                <a:gd name="T36" fmla="*/ 0 w 5417"/>
                <a:gd name="T37" fmla="*/ 0 h 1505"/>
                <a:gd name="T38" fmla="*/ 0 w 5417"/>
                <a:gd name="T39" fmla="*/ 0 h 1505"/>
                <a:gd name="T40" fmla="*/ 0 w 5417"/>
                <a:gd name="T41" fmla="*/ 0 h 1505"/>
                <a:gd name="T42" fmla="*/ 0 w 5417"/>
                <a:gd name="T43" fmla="*/ 0 h 1505"/>
                <a:gd name="T44" fmla="*/ 0 w 5417"/>
                <a:gd name="T45" fmla="*/ 0 h 1505"/>
                <a:gd name="T46" fmla="*/ 0 w 5417"/>
                <a:gd name="T47" fmla="*/ 0 h 1505"/>
                <a:gd name="T48" fmla="*/ 0 w 5417"/>
                <a:gd name="T49" fmla="*/ 0 h 1505"/>
                <a:gd name="T50" fmla="*/ 0 w 5417"/>
                <a:gd name="T51" fmla="*/ 0 h 1505"/>
                <a:gd name="T52" fmla="*/ 0 w 5417"/>
                <a:gd name="T53" fmla="*/ 0 h 1505"/>
                <a:gd name="T54" fmla="*/ 0 w 5417"/>
                <a:gd name="T55" fmla="*/ 0 h 1505"/>
                <a:gd name="T56" fmla="*/ 0 w 5417"/>
                <a:gd name="T57" fmla="*/ 0 h 1505"/>
                <a:gd name="T58" fmla="*/ 0 w 5417"/>
                <a:gd name="T59" fmla="*/ 0 h 1505"/>
                <a:gd name="T60" fmla="*/ 0 w 5417"/>
                <a:gd name="T61" fmla="*/ 0 h 1505"/>
                <a:gd name="T62" fmla="*/ 0 w 5417"/>
                <a:gd name="T63" fmla="*/ 0 h 1505"/>
                <a:gd name="T64" fmla="*/ 0 w 5417"/>
                <a:gd name="T65" fmla="*/ 0 h 1505"/>
                <a:gd name="T66" fmla="*/ 0 w 5417"/>
                <a:gd name="T67" fmla="*/ 0 h 1505"/>
                <a:gd name="T68" fmla="*/ 0 w 5417"/>
                <a:gd name="T69" fmla="*/ 0 h 1505"/>
                <a:gd name="T70" fmla="*/ 0 w 5417"/>
                <a:gd name="T71" fmla="*/ 0 h 1505"/>
                <a:gd name="T72" fmla="*/ 0 w 5417"/>
                <a:gd name="T73" fmla="*/ 0 h 1505"/>
                <a:gd name="T74" fmla="*/ 0 w 5417"/>
                <a:gd name="T75" fmla="*/ 0 h 1505"/>
                <a:gd name="T76" fmla="*/ 0 w 5417"/>
                <a:gd name="T77" fmla="*/ 0 h 1505"/>
                <a:gd name="T78" fmla="*/ 0 w 5417"/>
                <a:gd name="T79" fmla="*/ 0 h 1505"/>
                <a:gd name="T80" fmla="*/ 0 w 5417"/>
                <a:gd name="T81" fmla="*/ 0 h 1505"/>
                <a:gd name="T82" fmla="*/ 0 w 5417"/>
                <a:gd name="T83" fmla="*/ 0 h 1505"/>
                <a:gd name="T84" fmla="*/ 0 w 5417"/>
                <a:gd name="T85" fmla="*/ 0 h 1505"/>
                <a:gd name="T86" fmla="*/ 0 w 5417"/>
                <a:gd name="T87" fmla="*/ 0 h 1505"/>
                <a:gd name="T88" fmla="*/ 0 w 5417"/>
                <a:gd name="T89" fmla="*/ 0 h 1505"/>
                <a:gd name="T90" fmla="*/ 0 w 5417"/>
                <a:gd name="T91" fmla="*/ 0 h 1505"/>
                <a:gd name="T92" fmla="*/ 0 w 5417"/>
                <a:gd name="T93" fmla="*/ 0 h 150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417"/>
                <a:gd name="T142" fmla="*/ 0 h 1505"/>
                <a:gd name="T143" fmla="*/ 5417 w 5417"/>
                <a:gd name="T144" fmla="*/ 1505 h 150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417" h="1505">
                  <a:moveTo>
                    <a:pt x="5417" y="0"/>
                  </a:moveTo>
                  <a:lnTo>
                    <a:pt x="5254" y="116"/>
                  </a:lnTo>
                  <a:lnTo>
                    <a:pt x="5096" y="227"/>
                  </a:lnTo>
                  <a:lnTo>
                    <a:pt x="4947" y="333"/>
                  </a:lnTo>
                  <a:lnTo>
                    <a:pt x="4805" y="433"/>
                  </a:lnTo>
                  <a:lnTo>
                    <a:pt x="4665" y="530"/>
                  </a:lnTo>
                  <a:lnTo>
                    <a:pt x="4533" y="622"/>
                  </a:lnTo>
                  <a:lnTo>
                    <a:pt x="4403" y="709"/>
                  </a:lnTo>
                  <a:lnTo>
                    <a:pt x="4275" y="792"/>
                  </a:lnTo>
                  <a:lnTo>
                    <a:pt x="4151" y="868"/>
                  </a:lnTo>
                  <a:lnTo>
                    <a:pt x="4029" y="941"/>
                  </a:lnTo>
                  <a:lnTo>
                    <a:pt x="3907" y="1008"/>
                  </a:lnTo>
                  <a:lnTo>
                    <a:pt x="3785" y="1071"/>
                  </a:lnTo>
                  <a:lnTo>
                    <a:pt x="3663" y="1130"/>
                  </a:lnTo>
                  <a:lnTo>
                    <a:pt x="3539" y="1186"/>
                  </a:lnTo>
                  <a:lnTo>
                    <a:pt x="3411" y="1235"/>
                  </a:lnTo>
                  <a:lnTo>
                    <a:pt x="3283" y="1280"/>
                  </a:lnTo>
                  <a:lnTo>
                    <a:pt x="3149" y="1321"/>
                  </a:lnTo>
                  <a:lnTo>
                    <a:pt x="3011" y="1357"/>
                  </a:lnTo>
                  <a:lnTo>
                    <a:pt x="2867" y="1388"/>
                  </a:lnTo>
                  <a:lnTo>
                    <a:pt x="2720" y="1416"/>
                  </a:lnTo>
                  <a:lnTo>
                    <a:pt x="2564" y="1440"/>
                  </a:lnTo>
                  <a:lnTo>
                    <a:pt x="2401" y="1459"/>
                  </a:lnTo>
                  <a:lnTo>
                    <a:pt x="2227" y="1473"/>
                  </a:lnTo>
                  <a:lnTo>
                    <a:pt x="2048" y="1485"/>
                  </a:lnTo>
                  <a:lnTo>
                    <a:pt x="1857" y="1491"/>
                  </a:lnTo>
                  <a:lnTo>
                    <a:pt x="1660" y="1495"/>
                  </a:lnTo>
                  <a:lnTo>
                    <a:pt x="1479" y="1499"/>
                  </a:lnTo>
                  <a:lnTo>
                    <a:pt x="1310" y="1501"/>
                  </a:lnTo>
                  <a:lnTo>
                    <a:pt x="1154" y="1503"/>
                  </a:lnTo>
                  <a:lnTo>
                    <a:pt x="1011" y="1505"/>
                  </a:lnTo>
                  <a:lnTo>
                    <a:pt x="465" y="1505"/>
                  </a:lnTo>
                  <a:lnTo>
                    <a:pt x="386" y="1503"/>
                  </a:lnTo>
                  <a:lnTo>
                    <a:pt x="317" y="1503"/>
                  </a:lnTo>
                  <a:lnTo>
                    <a:pt x="256" y="1501"/>
                  </a:lnTo>
                  <a:lnTo>
                    <a:pt x="203" y="1501"/>
                  </a:lnTo>
                  <a:lnTo>
                    <a:pt x="158" y="1499"/>
                  </a:lnTo>
                  <a:lnTo>
                    <a:pt x="119" y="1497"/>
                  </a:lnTo>
                  <a:lnTo>
                    <a:pt x="87" y="1495"/>
                  </a:lnTo>
                  <a:lnTo>
                    <a:pt x="61" y="1495"/>
                  </a:lnTo>
                  <a:lnTo>
                    <a:pt x="40" y="1493"/>
                  </a:lnTo>
                  <a:lnTo>
                    <a:pt x="24" y="1491"/>
                  </a:lnTo>
                  <a:lnTo>
                    <a:pt x="14" y="1491"/>
                  </a:lnTo>
                  <a:lnTo>
                    <a:pt x="6" y="1489"/>
                  </a:lnTo>
                  <a:lnTo>
                    <a:pt x="0" y="1489"/>
                  </a:lnTo>
                  <a:lnTo>
                    <a:pt x="445" y="0"/>
                  </a:lnTo>
                  <a:lnTo>
                    <a:pt x="5417" y="0"/>
                  </a:lnTo>
                  <a:close/>
                </a:path>
              </a:pathLst>
            </a:custGeom>
            <a:solidFill>
              <a:srgbClr val="FFFA9C"/>
            </a:solidFill>
            <a:ln w="0">
              <a:solidFill>
                <a:srgbClr val="FFFA9C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GB"/>
            </a:p>
          </p:txBody>
        </p:sp>
        <p:sp>
          <p:nvSpPr>
            <p:cNvPr id="50" name="Freeform 56">
              <a:extLst>
                <a:ext uri="{FF2B5EF4-FFF2-40B4-BE49-F238E27FC236}">
                  <a16:creationId xmlns:a16="http://schemas.microsoft.com/office/drawing/2014/main" id="{7D895CDA-C2C0-411D-955B-8FF0DC9D5A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5" y="1258"/>
              <a:ext cx="834" cy="240"/>
            </a:xfrm>
            <a:custGeom>
              <a:avLst/>
              <a:gdLst>
                <a:gd name="T0" fmla="*/ 0 w 5466"/>
                <a:gd name="T1" fmla="*/ 0 h 1569"/>
                <a:gd name="T2" fmla="*/ 0 w 5466"/>
                <a:gd name="T3" fmla="*/ 0 h 1569"/>
                <a:gd name="T4" fmla="*/ 0 w 5466"/>
                <a:gd name="T5" fmla="*/ 0 h 1569"/>
                <a:gd name="T6" fmla="*/ 0 w 5466"/>
                <a:gd name="T7" fmla="*/ 0 h 1569"/>
                <a:gd name="T8" fmla="*/ 0 w 5466"/>
                <a:gd name="T9" fmla="*/ 0 h 1569"/>
                <a:gd name="T10" fmla="*/ 0 w 5466"/>
                <a:gd name="T11" fmla="*/ 0 h 1569"/>
                <a:gd name="T12" fmla="*/ 0 w 5466"/>
                <a:gd name="T13" fmla="*/ 0 h 1569"/>
                <a:gd name="T14" fmla="*/ 0 w 5466"/>
                <a:gd name="T15" fmla="*/ 0 h 1569"/>
                <a:gd name="T16" fmla="*/ 0 w 5466"/>
                <a:gd name="T17" fmla="*/ 0 h 1569"/>
                <a:gd name="T18" fmla="*/ 0 w 5466"/>
                <a:gd name="T19" fmla="*/ 0 h 1569"/>
                <a:gd name="T20" fmla="*/ 0 w 5466"/>
                <a:gd name="T21" fmla="*/ 0 h 1569"/>
                <a:gd name="T22" fmla="*/ 0 w 5466"/>
                <a:gd name="T23" fmla="*/ 0 h 1569"/>
                <a:gd name="T24" fmla="*/ 0 w 5466"/>
                <a:gd name="T25" fmla="*/ 0 h 1569"/>
                <a:gd name="T26" fmla="*/ 0 w 5466"/>
                <a:gd name="T27" fmla="*/ 0 h 1569"/>
                <a:gd name="T28" fmla="*/ 0 w 5466"/>
                <a:gd name="T29" fmla="*/ 0 h 1569"/>
                <a:gd name="T30" fmla="*/ 0 w 5466"/>
                <a:gd name="T31" fmla="*/ 0 h 1569"/>
                <a:gd name="T32" fmla="*/ 0 w 5466"/>
                <a:gd name="T33" fmla="*/ 0 h 1569"/>
                <a:gd name="T34" fmla="*/ 0 w 5466"/>
                <a:gd name="T35" fmla="*/ 0 h 1569"/>
                <a:gd name="T36" fmla="*/ 0 w 5466"/>
                <a:gd name="T37" fmla="*/ 0 h 1569"/>
                <a:gd name="T38" fmla="*/ 0 w 5466"/>
                <a:gd name="T39" fmla="*/ 0 h 1569"/>
                <a:gd name="T40" fmla="*/ 0 w 5466"/>
                <a:gd name="T41" fmla="*/ 0 h 1569"/>
                <a:gd name="T42" fmla="*/ 0 w 5466"/>
                <a:gd name="T43" fmla="*/ 0 h 1569"/>
                <a:gd name="T44" fmla="*/ 0 w 5466"/>
                <a:gd name="T45" fmla="*/ 0 h 1569"/>
                <a:gd name="T46" fmla="*/ 0 w 5466"/>
                <a:gd name="T47" fmla="*/ 0 h 1569"/>
                <a:gd name="T48" fmla="*/ 0 w 5466"/>
                <a:gd name="T49" fmla="*/ 0 h 1569"/>
                <a:gd name="T50" fmla="*/ 0 w 5466"/>
                <a:gd name="T51" fmla="*/ 0 h 1569"/>
                <a:gd name="T52" fmla="*/ 0 w 5466"/>
                <a:gd name="T53" fmla="*/ 0 h 1569"/>
                <a:gd name="T54" fmla="*/ 0 w 5466"/>
                <a:gd name="T55" fmla="*/ 0 h 1569"/>
                <a:gd name="T56" fmla="*/ 0 w 5466"/>
                <a:gd name="T57" fmla="*/ 0 h 1569"/>
                <a:gd name="T58" fmla="*/ 0 w 5466"/>
                <a:gd name="T59" fmla="*/ 0 h 1569"/>
                <a:gd name="T60" fmla="*/ 0 w 5466"/>
                <a:gd name="T61" fmla="*/ 0 h 1569"/>
                <a:gd name="T62" fmla="*/ 0 w 5466"/>
                <a:gd name="T63" fmla="*/ 0 h 1569"/>
                <a:gd name="T64" fmla="*/ 0 w 5466"/>
                <a:gd name="T65" fmla="*/ 0 h 1569"/>
                <a:gd name="T66" fmla="*/ 0 w 5466"/>
                <a:gd name="T67" fmla="*/ 0 h 1569"/>
                <a:gd name="T68" fmla="*/ 0 w 5466"/>
                <a:gd name="T69" fmla="*/ 0 h 1569"/>
                <a:gd name="T70" fmla="*/ 0 w 5466"/>
                <a:gd name="T71" fmla="*/ 0 h 1569"/>
                <a:gd name="T72" fmla="*/ 0 w 5466"/>
                <a:gd name="T73" fmla="*/ 0 h 1569"/>
                <a:gd name="T74" fmla="*/ 0 w 5466"/>
                <a:gd name="T75" fmla="*/ 0 h 1569"/>
                <a:gd name="T76" fmla="*/ 0 w 5466"/>
                <a:gd name="T77" fmla="*/ 0 h 1569"/>
                <a:gd name="T78" fmla="*/ 0 w 5466"/>
                <a:gd name="T79" fmla="*/ 0 h 1569"/>
                <a:gd name="T80" fmla="*/ 0 w 5466"/>
                <a:gd name="T81" fmla="*/ 0 h 1569"/>
                <a:gd name="T82" fmla="*/ 0 w 5466"/>
                <a:gd name="T83" fmla="*/ 0 h 1569"/>
                <a:gd name="T84" fmla="*/ 0 w 5466"/>
                <a:gd name="T85" fmla="*/ 0 h 1569"/>
                <a:gd name="T86" fmla="*/ 0 w 5466"/>
                <a:gd name="T87" fmla="*/ 0 h 1569"/>
                <a:gd name="T88" fmla="*/ 0 w 5466"/>
                <a:gd name="T89" fmla="*/ 0 h 1569"/>
                <a:gd name="T90" fmla="*/ 0 w 5466"/>
                <a:gd name="T91" fmla="*/ 0 h 1569"/>
                <a:gd name="T92" fmla="*/ 0 w 5466"/>
                <a:gd name="T93" fmla="*/ 0 h 1569"/>
                <a:gd name="T94" fmla="*/ 0 w 5466"/>
                <a:gd name="T95" fmla="*/ 0 h 156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466"/>
                <a:gd name="T145" fmla="*/ 0 h 1569"/>
                <a:gd name="T146" fmla="*/ 5466 w 5466"/>
                <a:gd name="T147" fmla="*/ 1569 h 156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466" h="1569">
                  <a:moveTo>
                    <a:pt x="5295" y="100"/>
                  </a:moveTo>
                  <a:lnTo>
                    <a:pt x="5171" y="187"/>
                  </a:lnTo>
                  <a:lnTo>
                    <a:pt x="5051" y="273"/>
                  </a:lnTo>
                  <a:lnTo>
                    <a:pt x="4936" y="354"/>
                  </a:lnTo>
                  <a:lnTo>
                    <a:pt x="4824" y="433"/>
                  </a:lnTo>
                  <a:lnTo>
                    <a:pt x="4716" y="510"/>
                  </a:lnTo>
                  <a:lnTo>
                    <a:pt x="4610" y="582"/>
                  </a:lnTo>
                  <a:lnTo>
                    <a:pt x="4507" y="653"/>
                  </a:lnTo>
                  <a:lnTo>
                    <a:pt x="4529" y="675"/>
                  </a:lnTo>
                  <a:lnTo>
                    <a:pt x="4517" y="645"/>
                  </a:lnTo>
                  <a:lnTo>
                    <a:pt x="4507" y="653"/>
                  </a:lnTo>
                  <a:lnTo>
                    <a:pt x="4529" y="675"/>
                  </a:lnTo>
                  <a:lnTo>
                    <a:pt x="4517" y="645"/>
                  </a:lnTo>
                  <a:lnTo>
                    <a:pt x="4415" y="712"/>
                  </a:lnTo>
                  <a:lnTo>
                    <a:pt x="4316" y="777"/>
                  </a:lnTo>
                  <a:lnTo>
                    <a:pt x="4218" y="838"/>
                  </a:lnTo>
                  <a:lnTo>
                    <a:pt x="4121" y="898"/>
                  </a:lnTo>
                  <a:lnTo>
                    <a:pt x="4027" y="953"/>
                  </a:lnTo>
                  <a:lnTo>
                    <a:pt x="3930" y="1006"/>
                  </a:lnTo>
                  <a:lnTo>
                    <a:pt x="3836" y="1057"/>
                  </a:lnTo>
                  <a:lnTo>
                    <a:pt x="3739" y="1104"/>
                  </a:lnTo>
                  <a:lnTo>
                    <a:pt x="3645" y="1148"/>
                  </a:lnTo>
                  <a:lnTo>
                    <a:pt x="3546" y="1189"/>
                  </a:lnTo>
                  <a:lnTo>
                    <a:pt x="3448" y="1228"/>
                  </a:lnTo>
                  <a:lnTo>
                    <a:pt x="3347" y="1266"/>
                  </a:lnTo>
                  <a:lnTo>
                    <a:pt x="3245" y="1299"/>
                  </a:lnTo>
                  <a:lnTo>
                    <a:pt x="3141" y="1329"/>
                  </a:lnTo>
                  <a:lnTo>
                    <a:pt x="3032" y="1358"/>
                  </a:lnTo>
                  <a:lnTo>
                    <a:pt x="2920" y="1384"/>
                  </a:lnTo>
                  <a:lnTo>
                    <a:pt x="2934" y="1413"/>
                  </a:lnTo>
                  <a:lnTo>
                    <a:pt x="2934" y="1380"/>
                  </a:lnTo>
                  <a:lnTo>
                    <a:pt x="2920" y="1384"/>
                  </a:lnTo>
                  <a:lnTo>
                    <a:pt x="2934" y="1413"/>
                  </a:lnTo>
                  <a:lnTo>
                    <a:pt x="2934" y="1380"/>
                  </a:lnTo>
                  <a:lnTo>
                    <a:pt x="2820" y="1404"/>
                  </a:lnTo>
                  <a:lnTo>
                    <a:pt x="2700" y="1423"/>
                  </a:lnTo>
                  <a:lnTo>
                    <a:pt x="2577" y="1441"/>
                  </a:lnTo>
                  <a:lnTo>
                    <a:pt x="2449" y="1455"/>
                  </a:lnTo>
                  <a:lnTo>
                    <a:pt x="2318" y="1469"/>
                  </a:lnTo>
                  <a:lnTo>
                    <a:pt x="2180" y="1478"/>
                  </a:lnTo>
                  <a:lnTo>
                    <a:pt x="2036" y="1484"/>
                  </a:lnTo>
                  <a:lnTo>
                    <a:pt x="1886" y="1490"/>
                  </a:lnTo>
                  <a:lnTo>
                    <a:pt x="1811" y="1490"/>
                  </a:lnTo>
                  <a:lnTo>
                    <a:pt x="1737" y="1492"/>
                  </a:lnTo>
                  <a:lnTo>
                    <a:pt x="1666" y="1494"/>
                  </a:lnTo>
                  <a:lnTo>
                    <a:pt x="1597" y="1494"/>
                  </a:lnTo>
                  <a:lnTo>
                    <a:pt x="1463" y="1496"/>
                  </a:lnTo>
                  <a:lnTo>
                    <a:pt x="1339" y="1498"/>
                  </a:lnTo>
                  <a:lnTo>
                    <a:pt x="1221" y="1500"/>
                  </a:lnTo>
                  <a:lnTo>
                    <a:pt x="1110" y="1502"/>
                  </a:lnTo>
                  <a:lnTo>
                    <a:pt x="1006" y="1502"/>
                  </a:lnTo>
                  <a:lnTo>
                    <a:pt x="908" y="1504"/>
                  </a:lnTo>
                  <a:lnTo>
                    <a:pt x="583" y="1504"/>
                  </a:lnTo>
                  <a:lnTo>
                    <a:pt x="516" y="1502"/>
                  </a:lnTo>
                  <a:lnTo>
                    <a:pt x="398" y="1502"/>
                  </a:lnTo>
                  <a:lnTo>
                    <a:pt x="346" y="1500"/>
                  </a:lnTo>
                  <a:lnTo>
                    <a:pt x="299" y="1500"/>
                  </a:lnTo>
                  <a:lnTo>
                    <a:pt x="258" y="1498"/>
                  </a:lnTo>
                  <a:lnTo>
                    <a:pt x="220" y="1498"/>
                  </a:lnTo>
                  <a:lnTo>
                    <a:pt x="187" y="1496"/>
                  </a:lnTo>
                  <a:lnTo>
                    <a:pt x="157" y="1496"/>
                  </a:lnTo>
                  <a:lnTo>
                    <a:pt x="132" y="1494"/>
                  </a:lnTo>
                  <a:lnTo>
                    <a:pt x="110" y="1494"/>
                  </a:lnTo>
                  <a:lnTo>
                    <a:pt x="90" y="1492"/>
                  </a:lnTo>
                  <a:lnTo>
                    <a:pt x="75" y="1492"/>
                  </a:lnTo>
                  <a:lnTo>
                    <a:pt x="61" y="1490"/>
                  </a:lnTo>
                  <a:lnTo>
                    <a:pt x="51" y="1490"/>
                  </a:lnTo>
                  <a:lnTo>
                    <a:pt x="43" y="1488"/>
                  </a:lnTo>
                  <a:lnTo>
                    <a:pt x="33" y="1488"/>
                  </a:lnTo>
                  <a:lnTo>
                    <a:pt x="29" y="1520"/>
                  </a:lnTo>
                  <a:lnTo>
                    <a:pt x="61" y="1530"/>
                  </a:lnTo>
                  <a:lnTo>
                    <a:pt x="506" y="41"/>
                  </a:lnTo>
                  <a:lnTo>
                    <a:pt x="474" y="31"/>
                  </a:lnTo>
                  <a:lnTo>
                    <a:pt x="474" y="65"/>
                  </a:lnTo>
                  <a:lnTo>
                    <a:pt x="5446" y="65"/>
                  </a:lnTo>
                  <a:lnTo>
                    <a:pt x="5446" y="31"/>
                  </a:lnTo>
                  <a:lnTo>
                    <a:pt x="5429" y="5"/>
                  </a:lnTo>
                  <a:lnTo>
                    <a:pt x="5295" y="100"/>
                  </a:lnTo>
                  <a:close/>
                  <a:moveTo>
                    <a:pt x="5466" y="57"/>
                  </a:moveTo>
                  <a:lnTo>
                    <a:pt x="5446" y="0"/>
                  </a:lnTo>
                  <a:lnTo>
                    <a:pt x="474" y="0"/>
                  </a:lnTo>
                  <a:lnTo>
                    <a:pt x="445" y="23"/>
                  </a:lnTo>
                  <a:lnTo>
                    <a:pt x="0" y="1512"/>
                  </a:lnTo>
                  <a:lnTo>
                    <a:pt x="25" y="1551"/>
                  </a:lnTo>
                  <a:lnTo>
                    <a:pt x="33" y="1553"/>
                  </a:lnTo>
                  <a:lnTo>
                    <a:pt x="43" y="1553"/>
                  </a:lnTo>
                  <a:lnTo>
                    <a:pt x="51" y="1555"/>
                  </a:lnTo>
                  <a:lnTo>
                    <a:pt x="61" y="1555"/>
                  </a:lnTo>
                  <a:lnTo>
                    <a:pt x="75" y="1557"/>
                  </a:lnTo>
                  <a:lnTo>
                    <a:pt x="90" y="1557"/>
                  </a:lnTo>
                  <a:lnTo>
                    <a:pt x="110" y="1559"/>
                  </a:lnTo>
                  <a:lnTo>
                    <a:pt x="132" y="1559"/>
                  </a:lnTo>
                  <a:lnTo>
                    <a:pt x="157" y="1561"/>
                  </a:lnTo>
                  <a:lnTo>
                    <a:pt x="187" y="1561"/>
                  </a:lnTo>
                  <a:lnTo>
                    <a:pt x="220" y="1563"/>
                  </a:lnTo>
                  <a:lnTo>
                    <a:pt x="258" y="1563"/>
                  </a:lnTo>
                  <a:lnTo>
                    <a:pt x="299" y="1565"/>
                  </a:lnTo>
                  <a:lnTo>
                    <a:pt x="346" y="1565"/>
                  </a:lnTo>
                  <a:lnTo>
                    <a:pt x="398" y="1567"/>
                  </a:lnTo>
                  <a:lnTo>
                    <a:pt x="516" y="1567"/>
                  </a:lnTo>
                  <a:lnTo>
                    <a:pt x="583" y="1569"/>
                  </a:lnTo>
                  <a:lnTo>
                    <a:pt x="908" y="1569"/>
                  </a:lnTo>
                  <a:lnTo>
                    <a:pt x="1006" y="1567"/>
                  </a:lnTo>
                  <a:lnTo>
                    <a:pt x="1110" y="1567"/>
                  </a:lnTo>
                  <a:lnTo>
                    <a:pt x="1221" y="1565"/>
                  </a:lnTo>
                  <a:lnTo>
                    <a:pt x="1339" y="1563"/>
                  </a:lnTo>
                  <a:lnTo>
                    <a:pt x="1463" y="1561"/>
                  </a:lnTo>
                  <a:lnTo>
                    <a:pt x="1597" y="1559"/>
                  </a:lnTo>
                  <a:lnTo>
                    <a:pt x="1666" y="1559"/>
                  </a:lnTo>
                  <a:lnTo>
                    <a:pt x="1737" y="1557"/>
                  </a:lnTo>
                  <a:lnTo>
                    <a:pt x="1811" y="1555"/>
                  </a:lnTo>
                  <a:lnTo>
                    <a:pt x="1888" y="1555"/>
                  </a:lnTo>
                  <a:lnTo>
                    <a:pt x="2036" y="1549"/>
                  </a:lnTo>
                  <a:lnTo>
                    <a:pt x="2180" y="1543"/>
                  </a:lnTo>
                  <a:lnTo>
                    <a:pt x="2318" y="1534"/>
                  </a:lnTo>
                  <a:lnTo>
                    <a:pt x="2449" y="1520"/>
                  </a:lnTo>
                  <a:lnTo>
                    <a:pt x="2577" y="1506"/>
                  </a:lnTo>
                  <a:lnTo>
                    <a:pt x="2700" y="1488"/>
                  </a:lnTo>
                  <a:lnTo>
                    <a:pt x="2820" y="1469"/>
                  </a:lnTo>
                  <a:lnTo>
                    <a:pt x="2934" y="1445"/>
                  </a:lnTo>
                  <a:lnTo>
                    <a:pt x="2946" y="1443"/>
                  </a:lnTo>
                  <a:lnTo>
                    <a:pt x="3058" y="1417"/>
                  </a:lnTo>
                  <a:lnTo>
                    <a:pt x="3166" y="1388"/>
                  </a:lnTo>
                  <a:lnTo>
                    <a:pt x="3271" y="1358"/>
                  </a:lnTo>
                  <a:lnTo>
                    <a:pt x="3373" y="1325"/>
                  </a:lnTo>
                  <a:lnTo>
                    <a:pt x="3473" y="1287"/>
                  </a:lnTo>
                  <a:lnTo>
                    <a:pt x="3572" y="1248"/>
                  </a:lnTo>
                  <a:lnTo>
                    <a:pt x="3670" y="1207"/>
                  </a:lnTo>
                  <a:lnTo>
                    <a:pt x="3765" y="1163"/>
                  </a:lnTo>
                  <a:lnTo>
                    <a:pt x="3861" y="1116"/>
                  </a:lnTo>
                  <a:lnTo>
                    <a:pt x="3956" y="1065"/>
                  </a:lnTo>
                  <a:lnTo>
                    <a:pt x="4052" y="1012"/>
                  </a:lnTo>
                  <a:lnTo>
                    <a:pt x="4147" y="957"/>
                  </a:lnTo>
                  <a:lnTo>
                    <a:pt x="4243" y="898"/>
                  </a:lnTo>
                  <a:lnTo>
                    <a:pt x="4342" y="836"/>
                  </a:lnTo>
                  <a:lnTo>
                    <a:pt x="4440" y="771"/>
                  </a:lnTo>
                  <a:lnTo>
                    <a:pt x="4543" y="705"/>
                  </a:lnTo>
                  <a:lnTo>
                    <a:pt x="4552" y="699"/>
                  </a:lnTo>
                  <a:lnTo>
                    <a:pt x="4655" y="628"/>
                  </a:lnTo>
                  <a:lnTo>
                    <a:pt x="4761" y="555"/>
                  </a:lnTo>
                  <a:lnTo>
                    <a:pt x="4869" y="478"/>
                  </a:lnTo>
                  <a:lnTo>
                    <a:pt x="4982" y="399"/>
                  </a:lnTo>
                  <a:lnTo>
                    <a:pt x="5096" y="319"/>
                  </a:lnTo>
                  <a:lnTo>
                    <a:pt x="5216" y="232"/>
                  </a:lnTo>
                  <a:lnTo>
                    <a:pt x="5340" y="145"/>
                  </a:lnTo>
                  <a:lnTo>
                    <a:pt x="5466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GB"/>
            </a:p>
          </p:txBody>
        </p:sp>
        <p:sp>
          <p:nvSpPr>
            <p:cNvPr id="51" name="Freeform 57">
              <a:extLst>
                <a:ext uri="{FF2B5EF4-FFF2-40B4-BE49-F238E27FC236}">
                  <a16:creationId xmlns:a16="http://schemas.microsoft.com/office/drawing/2014/main" id="{CCA15492-D828-4050-B323-D9B84DEBD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3" y="1263"/>
              <a:ext cx="594" cy="227"/>
            </a:xfrm>
            <a:custGeom>
              <a:avLst/>
              <a:gdLst>
                <a:gd name="T0" fmla="*/ 0 w 3891"/>
                <a:gd name="T1" fmla="*/ 0 h 1489"/>
                <a:gd name="T2" fmla="*/ 0 w 3891"/>
                <a:gd name="T3" fmla="*/ 0 h 1489"/>
                <a:gd name="T4" fmla="*/ 0 w 3891"/>
                <a:gd name="T5" fmla="*/ 0 h 1489"/>
                <a:gd name="T6" fmla="*/ 0 w 3891"/>
                <a:gd name="T7" fmla="*/ 0 h 1489"/>
                <a:gd name="T8" fmla="*/ 0 w 3891"/>
                <a:gd name="T9" fmla="*/ 0 h 1489"/>
                <a:gd name="T10" fmla="*/ 0 w 3891"/>
                <a:gd name="T11" fmla="*/ 0 h 1489"/>
                <a:gd name="T12" fmla="*/ 0 w 3891"/>
                <a:gd name="T13" fmla="*/ 0 h 1489"/>
                <a:gd name="T14" fmla="*/ 0 w 3891"/>
                <a:gd name="T15" fmla="*/ 0 h 1489"/>
                <a:gd name="T16" fmla="*/ 0 w 3891"/>
                <a:gd name="T17" fmla="*/ 0 h 1489"/>
                <a:gd name="T18" fmla="*/ 0 w 3891"/>
                <a:gd name="T19" fmla="*/ 0 h 1489"/>
                <a:gd name="T20" fmla="*/ 0 w 3891"/>
                <a:gd name="T21" fmla="*/ 0 h 1489"/>
                <a:gd name="T22" fmla="*/ 0 w 3891"/>
                <a:gd name="T23" fmla="*/ 0 h 1489"/>
                <a:gd name="T24" fmla="*/ 0 w 3891"/>
                <a:gd name="T25" fmla="*/ 0 h 1489"/>
                <a:gd name="T26" fmla="*/ 0 w 3891"/>
                <a:gd name="T27" fmla="*/ 0 h 1489"/>
                <a:gd name="T28" fmla="*/ 0 w 3891"/>
                <a:gd name="T29" fmla="*/ 0 h 1489"/>
                <a:gd name="T30" fmla="*/ 0 w 3891"/>
                <a:gd name="T31" fmla="*/ 0 h 1489"/>
                <a:gd name="T32" fmla="*/ 0 w 3891"/>
                <a:gd name="T33" fmla="*/ 0 h 1489"/>
                <a:gd name="T34" fmla="*/ 0 w 3891"/>
                <a:gd name="T35" fmla="*/ 0 h 1489"/>
                <a:gd name="T36" fmla="*/ 0 w 3891"/>
                <a:gd name="T37" fmla="*/ 0 h 1489"/>
                <a:gd name="T38" fmla="*/ 0 w 3891"/>
                <a:gd name="T39" fmla="*/ 0 h 1489"/>
                <a:gd name="T40" fmla="*/ 0 w 3891"/>
                <a:gd name="T41" fmla="*/ 0 h 1489"/>
                <a:gd name="T42" fmla="*/ 0 w 3891"/>
                <a:gd name="T43" fmla="*/ 0 h 1489"/>
                <a:gd name="T44" fmla="*/ 0 w 3891"/>
                <a:gd name="T45" fmla="*/ 0 h 1489"/>
                <a:gd name="T46" fmla="*/ 0 w 3891"/>
                <a:gd name="T47" fmla="*/ 0 h 1489"/>
                <a:gd name="T48" fmla="*/ 0 w 3891"/>
                <a:gd name="T49" fmla="*/ 0 h 1489"/>
                <a:gd name="T50" fmla="*/ 0 w 3891"/>
                <a:gd name="T51" fmla="*/ 0 h 1489"/>
                <a:gd name="T52" fmla="*/ 0 w 3891"/>
                <a:gd name="T53" fmla="*/ 0 h 1489"/>
                <a:gd name="T54" fmla="*/ 0 w 3891"/>
                <a:gd name="T55" fmla="*/ 0 h 1489"/>
                <a:gd name="T56" fmla="*/ 0 w 3891"/>
                <a:gd name="T57" fmla="*/ 0 h 1489"/>
                <a:gd name="T58" fmla="*/ 0 w 3891"/>
                <a:gd name="T59" fmla="*/ 0 h 1489"/>
                <a:gd name="T60" fmla="*/ 0 w 3891"/>
                <a:gd name="T61" fmla="*/ 0 h 1489"/>
                <a:gd name="T62" fmla="*/ 0 w 3891"/>
                <a:gd name="T63" fmla="*/ 0 h 1489"/>
                <a:gd name="T64" fmla="*/ 0 w 3891"/>
                <a:gd name="T65" fmla="*/ 0 h 1489"/>
                <a:gd name="T66" fmla="*/ 0 w 3891"/>
                <a:gd name="T67" fmla="*/ 0 h 1489"/>
                <a:gd name="T68" fmla="*/ 0 w 3891"/>
                <a:gd name="T69" fmla="*/ 0 h 1489"/>
                <a:gd name="T70" fmla="*/ 0 w 3891"/>
                <a:gd name="T71" fmla="*/ 0 h 1489"/>
                <a:gd name="T72" fmla="*/ 0 w 3891"/>
                <a:gd name="T73" fmla="*/ 0 h 1489"/>
                <a:gd name="T74" fmla="*/ 0 w 3891"/>
                <a:gd name="T75" fmla="*/ 0 h 1489"/>
                <a:gd name="T76" fmla="*/ 0 w 3891"/>
                <a:gd name="T77" fmla="*/ 0 h 1489"/>
                <a:gd name="T78" fmla="*/ 0 w 3891"/>
                <a:gd name="T79" fmla="*/ 0 h 1489"/>
                <a:gd name="T80" fmla="*/ 0 w 3891"/>
                <a:gd name="T81" fmla="*/ 0 h 1489"/>
                <a:gd name="T82" fmla="*/ 0 w 3891"/>
                <a:gd name="T83" fmla="*/ 0 h 1489"/>
                <a:gd name="T84" fmla="*/ 0 w 3891"/>
                <a:gd name="T85" fmla="*/ 0 h 1489"/>
                <a:gd name="T86" fmla="*/ 0 w 3891"/>
                <a:gd name="T87" fmla="*/ 0 h 1489"/>
                <a:gd name="T88" fmla="*/ 0 w 3891"/>
                <a:gd name="T89" fmla="*/ 0 h 1489"/>
                <a:gd name="T90" fmla="*/ 0 w 3891"/>
                <a:gd name="T91" fmla="*/ 0 h 1489"/>
                <a:gd name="T92" fmla="*/ 0 w 3891"/>
                <a:gd name="T93" fmla="*/ 0 h 1489"/>
                <a:gd name="T94" fmla="*/ 0 w 3891"/>
                <a:gd name="T95" fmla="*/ 0 h 1489"/>
                <a:gd name="T96" fmla="*/ 0 w 3891"/>
                <a:gd name="T97" fmla="*/ 0 h 1489"/>
                <a:gd name="T98" fmla="*/ 0 w 3891"/>
                <a:gd name="T99" fmla="*/ 0 h 1489"/>
                <a:gd name="T100" fmla="*/ 0 w 3891"/>
                <a:gd name="T101" fmla="*/ 0 h 1489"/>
                <a:gd name="T102" fmla="*/ 0 w 3891"/>
                <a:gd name="T103" fmla="*/ 0 h 1489"/>
                <a:gd name="T104" fmla="*/ 0 w 3891"/>
                <a:gd name="T105" fmla="*/ 0 h 1489"/>
                <a:gd name="T106" fmla="*/ 0 w 3891"/>
                <a:gd name="T107" fmla="*/ 0 h 1489"/>
                <a:gd name="T108" fmla="*/ 0 w 3891"/>
                <a:gd name="T109" fmla="*/ 0 h 1489"/>
                <a:gd name="T110" fmla="*/ 0 w 3891"/>
                <a:gd name="T111" fmla="*/ 0 h 1489"/>
                <a:gd name="T112" fmla="*/ 0 w 3891"/>
                <a:gd name="T113" fmla="*/ 0 h 1489"/>
                <a:gd name="T114" fmla="*/ 0 w 3891"/>
                <a:gd name="T115" fmla="*/ 0 h 1489"/>
                <a:gd name="T116" fmla="*/ 0 w 3891"/>
                <a:gd name="T117" fmla="*/ 0 h 1489"/>
                <a:gd name="T118" fmla="*/ 0 w 3891"/>
                <a:gd name="T119" fmla="*/ 0 h 14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891"/>
                <a:gd name="T181" fmla="*/ 0 h 1489"/>
                <a:gd name="T182" fmla="*/ 3891 w 3891"/>
                <a:gd name="T183" fmla="*/ 1489 h 148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891" h="1489">
                  <a:moveTo>
                    <a:pt x="3891" y="0"/>
                  </a:moveTo>
                  <a:lnTo>
                    <a:pt x="3887" y="4"/>
                  </a:lnTo>
                  <a:lnTo>
                    <a:pt x="3874" y="12"/>
                  </a:lnTo>
                  <a:lnTo>
                    <a:pt x="3854" y="26"/>
                  </a:lnTo>
                  <a:lnTo>
                    <a:pt x="3826" y="45"/>
                  </a:lnTo>
                  <a:lnTo>
                    <a:pt x="3791" y="71"/>
                  </a:lnTo>
                  <a:lnTo>
                    <a:pt x="3748" y="99"/>
                  </a:lnTo>
                  <a:lnTo>
                    <a:pt x="3700" y="132"/>
                  </a:lnTo>
                  <a:lnTo>
                    <a:pt x="3645" y="169"/>
                  </a:lnTo>
                  <a:lnTo>
                    <a:pt x="3584" y="209"/>
                  </a:lnTo>
                  <a:lnTo>
                    <a:pt x="3519" y="254"/>
                  </a:lnTo>
                  <a:lnTo>
                    <a:pt x="3448" y="299"/>
                  </a:lnTo>
                  <a:lnTo>
                    <a:pt x="3372" y="351"/>
                  </a:lnTo>
                  <a:lnTo>
                    <a:pt x="3293" y="402"/>
                  </a:lnTo>
                  <a:lnTo>
                    <a:pt x="3210" y="455"/>
                  </a:lnTo>
                  <a:lnTo>
                    <a:pt x="3123" y="510"/>
                  </a:lnTo>
                  <a:lnTo>
                    <a:pt x="3033" y="567"/>
                  </a:lnTo>
                  <a:lnTo>
                    <a:pt x="2940" y="624"/>
                  </a:lnTo>
                  <a:lnTo>
                    <a:pt x="2846" y="683"/>
                  </a:lnTo>
                  <a:lnTo>
                    <a:pt x="2747" y="742"/>
                  </a:lnTo>
                  <a:lnTo>
                    <a:pt x="2649" y="800"/>
                  </a:lnTo>
                  <a:lnTo>
                    <a:pt x="2550" y="859"/>
                  </a:lnTo>
                  <a:lnTo>
                    <a:pt x="2450" y="918"/>
                  </a:lnTo>
                  <a:lnTo>
                    <a:pt x="2348" y="975"/>
                  </a:lnTo>
                  <a:lnTo>
                    <a:pt x="2147" y="1085"/>
                  </a:lnTo>
                  <a:lnTo>
                    <a:pt x="2046" y="1136"/>
                  </a:lnTo>
                  <a:lnTo>
                    <a:pt x="1948" y="1188"/>
                  </a:lnTo>
                  <a:lnTo>
                    <a:pt x="1849" y="1235"/>
                  </a:lnTo>
                  <a:lnTo>
                    <a:pt x="1763" y="1276"/>
                  </a:lnTo>
                  <a:lnTo>
                    <a:pt x="1676" y="1314"/>
                  </a:lnTo>
                  <a:lnTo>
                    <a:pt x="1590" y="1349"/>
                  </a:lnTo>
                  <a:lnTo>
                    <a:pt x="1505" y="1380"/>
                  </a:lnTo>
                  <a:lnTo>
                    <a:pt x="1420" y="1408"/>
                  </a:lnTo>
                  <a:lnTo>
                    <a:pt x="1337" y="1434"/>
                  </a:lnTo>
                  <a:lnTo>
                    <a:pt x="1257" y="1453"/>
                  </a:lnTo>
                  <a:lnTo>
                    <a:pt x="1176" y="1469"/>
                  </a:lnTo>
                  <a:lnTo>
                    <a:pt x="1097" y="1481"/>
                  </a:lnTo>
                  <a:lnTo>
                    <a:pt x="1020" y="1487"/>
                  </a:lnTo>
                  <a:lnTo>
                    <a:pt x="946" y="1489"/>
                  </a:lnTo>
                  <a:lnTo>
                    <a:pt x="873" y="1485"/>
                  </a:lnTo>
                  <a:lnTo>
                    <a:pt x="802" y="1475"/>
                  </a:lnTo>
                  <a:lnTo>
                    <a:pt x="733" y="1459"/>
                  </a:lnTo>
                  <a:lnTo>
                    <a:pt x="666" y="1438"/>
                  </a:lnTo>
                  <a:lnTo>
                    <a:pt x="601" y="1408"/>
                  </a:lnTo>
                  <a:lnTo>
                    <a:pt x="540" y="1373"/>
                  </a:lnTo>
                  <a:lnTo>
                    <a:pt x="481" y="1331"/>
                  </a:lnTo>
                  <a:lnTo>
                    <a:pt x="424" y="1280"/>
                  </a:lnTo>
                  <a:lnTo>
                    <a:pt x="369" y="1223"/>
                  </a:lnTo>
                  <a:lnTo>
                    <a:pt x="319" y="1156"/>
                  </a:lnTo>
                  <a:lnTo>
                    <a:pt x="270" y="1083"/>
                  </a:lnTo>
                  <a:lnTo>
                    <a:pt x="227" y="1000"/>
                  </a:lnTo>
                  <a:lnTo>
                    <a:pt x="186" y="910"/>
                  </a:lnTo>
                  <a:lnTo>
                    <a:pt x="148" y="809"/>
                  </a:lnTo>
                  <a:lnTo>
                    <a:pt x="113" y="699"/>
                  </a:lnTo>
                  <a:lnTo>
                    <a:pt x="83" y="579"/>
                  </a:lnTo>
                  <a:lnTo>
                    <a:pt x="56" y="451"/>
                  </a:lnTo>
                  <a:lnTo>
                    <a:pt x="34" y="311"/>
                  </a:lnTo>
                  <a:lnTo>
                    <a:pt x="14" y="162"/>
                  </a:lnTo>
                  <a:lnTo>
                    <a:pt x="0" y="0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75C4F0"/>
            </a:solidFill>
            <a:ln w="0">
              <a:solidFill>
                <a:srgbClr val="75C4F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GB"/>
            </a:p>
          </p:txBody>
        </p:sp>
        <p:sp>
          <p:nvSpPr>
            <p:cNvPr id="52" name="Freeform 58">
              <a:extLst>
                <a:ext uri="{FF2B5EF4-FFF2-40B4-BE49-F238E27FC236}">
                  <a16:creationId xmlns:a16="http://schemas.microsoft.com/office/drawing/2014/main" id="{18D34575-91E6-417B-BA0B-4C20DE327B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68" y="1258"/>
              <a:ext cx="615" cy="237"/>
            </a:xfrm>
            <a:custGeom>
              <a:avLst/>
              <a:gdLst>
                <a:gd name="T0" fmla="*/ 0 w 4027"/>
                <a:gd name="T1" fmla="*/ 0 h 1553"/>
                <a:gd name="T2" fmla="*/ 0 w 4027"/>
                <a:gd name="T3" fmla="*/ 0 h 1553"/>
                <a:gd name="T4" fmla="*/ 0 w 4027"/>
                <a:gd name="T5" fmla="*/ 0 h 1553"/>
                <a:gd name="T6" fmla="*/ 0 w 4027"/>
                <a:gd name="T7" fmla="*/ 0 h 1553"/>
                <a:gd name="T8" fmla="*/ 0 w 4027"/>
                <a:gd name="T9" fmla="*/ 0 h 1553"/>
                <a:gd name="T10" fmla="*/ 0 w 4027"/>
                <a:gd name="T11" fmla="*/ 0 h 1553"/>
                <a:gd name="T12" fmla="*/ 0 w 4027"/>
                <a:gd name="T13" fmla="*/ 0 h 1553"/>
                <a:gd name="T14" fmla="*/ 0 w 4027"/>
                <a:gd name="T15" fmla="*/ 0 h 1553"/>
                <a:gd name="T16" fmla="*/ 0 w 4027"/>
                <a:gd name="T17" fmla="*/ 0 h 1553"/>
                <a:gd name="T18" fmla="*/ 0 w 4027"/>
                <a:gd name="T19" fmla="*/ 0 h 1553"/>
                <a:gd name="T20" fmla="*/ 0 w 4027"/>
                <a:gd name="T21" fmla="*/ 0 h 1553"/>
                <a:gd name="T22" fmla="*/ 0 w 4027"/>
                <a:gd name="T23" fmla="*/ 0 h 1553"/>
                <a:gd name="T24" fmla="*/ 0 w 4027"/>
                <a:gd name="T25" fmla="*/ 0 h 1553"/>
                <a:gd name="T26" fmla="*/ 0 w 4027"/>
                <a:gd name="T27" fmla="*/ 0 h 1553"/>
                <a:gd name="T28" fmla="*/ 0 w 4027"/>
                <a:gd name="T29" fmla="*/ 0 h 1553"/>
                <a:gd name="T30" fmla="*/ 0 w 4027"/>
                <a:gd name="T31" fmla="*/ 0 h 1553"/>
                <a:gd name="T32" fmla="*/ 0 w 4027"/>
                <a:gd name="T33" fmla="*/ 0 h 1553"/>
                <a:gd name="T34" fmla="*/ 0 w 4027"/>
                <a:gd name="T35" fmla="*/ 0 h 1553"/>
                <a:gd name="T36" fmla="*/ 0 w 4027"/>
                <a:gd name="T37" fmla="*/ 0 h 1553"/>
                <a:gd name="T38" fmla="*/ 0 w 4027"/>
                <a:gd name="T39" fmla="*/ 0 h 1553"/>
                <a:gd name="T40" fmla="*/ 0 w 4027"/>
                <a:gd name="T41" fmla="*/ 0 h 1553"/>
                <a:gd name="T42" fmla="*/ 0 w 4027"/>
                <a:gd name="T43" fmla="*/ 0 h 1553"/>
                <a:gd name="T44" fmla="*/ 0 w 4027"/>
                <a:gd name="T45" fmla="*/ 0 h 1553"/>
                <a:gd name="T46" fmla="*/ 0 w 4027"/>
                <a:gd name="T47" fmla="*/ 0 h 1553"/>
                <a:gd name="T48" fmla="*/ 0 w 4027"/>
                <a:gd name="T49" fmla="*/ 0 h 1553"/>
                <a:gd name="T50" fmla="*/ 0 w 4027"/>
                <a:gd name="T51" fmla="*/ 0 h 1553"/>
                <a:gd name="T52" fmla="*/ 0 w 4027"/>
                <a:gd name="T53" fmla="*/ 0 h 1553"/>
                <a:gd name="T54" fmla="*/ 0 w 4027"/>
                <a:gd name="T55" fmla="*/ 0 h 1553"/>
                <a:gd name="T56" fmla="*/ 0 w 4027"/>
                <a:gd name="T57" fmla="*/ 0 h 1553"/>
                <a:gd name="T58" fmla="*/ 0 w 4027"/>
                <a:gd name="T59" fmla="*/ 0 h 1553"/>
                <a:gd name="T60" fmla="*/ 0 w 4027"/>
                <a:gd name="T61" fmla="*/ 0 h 1553"/>
                <a:gd name="T62" fmla="*/ 0 w 4027"/>
                <a:gd name="T63" fmla="*/ 0 h 1553"/>
                <a:gd name="T64" fmla="*/ 0 w 4027"/>
                <a:gd name="T65" fmla="*/ 0 h 1553"/>
                <a:gd name="T66" fmla="*/ 0 w 4027"/>
                <a:gd name="T67" fmla="*/ 0 h 1553"/>
                <a:gd name="T68" fmla="*/ 0 w 4027"/>
                <a:gd name="T69" fmla="*/ 0 h 1553"/>
                <a:gd name="T70" fmla="*/ 0 w 4027"/>
                <a:gd name="T71" fmla="*/ 0 h 1553"/>
                <a:gd name="T72" fmla="*/ 0 w 4027"/>
                <a:gd name="T73" fmla="*/ 0 h 1553"/>
                <a:gd name="T74" fmla="*/ 0 w 4027"/>
                <a:gd name="T75" fmla="*/ 0 h 1553"/>
                <a:gd name="T76" fmla="*/ 0 w 4027"/>
                <a:gd name="T77" fmla="*/ 0 h 1553"/>
                <a:gd name="T78" fmla="*/ 0 w 4027"/>
                <a:gd name="T79" fmla="*/ 0 h 1553"/>
                <a:gd name="T80" fmla="*/ 0 w 4027"/>
                <a:gd name="T81" fmla="*/ 0 h 1553"/>
                <a:gd name="T82" fmla="*/ 0 w 4027"/>
                <a:gd name="T83" fmla="*/ 0 h 1553"/>
                <a:gd name="T84" fmla="*/ 0 w 4027"/>
                <a:gd name="T85" fmla="*/ 0 h 1553"/>
                <a:gd name="T86" fmla="*/ 0 w 4027"/>
                <a:gd name="T87" fmla="*/ 0 h 1553"/>
                <a:gd name="T88" fmla="*/ 0 w 4027"/>
                <a:gd name="T89" fmla="*/ 0 h 1553"/>
                <a:gd name="T90" fmla="*/ 0 w 4027"/>
                <a:gd name="T91" fmla="*/ 0 h 1553"/>
                <a:gd name="T92" fmla="*/ 0 w 4027"/>
                <a:gd name="T93" fmla="*/ 0 h 1553"/>
                <a:gd name="T94" fmla="*/ 0 w 4027"/>
                <a:gd name="T95" fmla="*/ 0 h 1553"/>
                <a:gd name="T96" fmla="*/ 0 w 4027"/>
                <a:gd name="T97" fmla="*/ 0 h 1553"/>
                <a:gd name="T98" fmla="*/ 0 w 4027"/>
                <a:gd name="T99" fmla="*/ 0 h 1553"/>
                <a:gd name="T100" fmla="*/ 0 w 4027"/>
                <a:gd name="T101" fmla="*/ 0 h 1553"/>
                <a:gd name="T102" fmla="*/ 0 w 4027"/>
                <a:gd name="T103" fmla="*/ 0 h 1553"/>
                <a:gd name="T104" fmla="*/ 0 w 4027"/>
                <a:gd name="T105" fmla="*/ 0 h 1553"/>
                <a:gd name="T106" fmla="*/ 0 w 4027"/>
                <a:gd name="T107" fmla="*/ 0 h 1553"/>
                <a:gd name="T108" fmla="*/ 0 w 4027"/>
                <a:gd name="T109" fmla="*/ 0 h 1553"/>
                <a:gd name="T110" fmla="*/ 0 w 4027"/>
                <a:gd name="T111" fmla="*/ 0 h 1553"/>
                <a:gd name="T112" fmla="*/ 0 w 4027"/>
                <a:gd name="T113" fmla="*/ 0 h 1553"/>
                <a:gd name="T114" fmla="*/ 0 w 4027"/>
                <a:gd name="T115" fmla="*/ 0 h 1553"/>
                <a:gd name="T116" fmla="*/ 0 w 4027"/>
                <a:gd name="T117" fmla="*/ 0 h 1553"/>
                <a:gd name="T118" fmla="*/ 0 w 4027"/>
                <a:gd name="T119" fmla="*/ 0 h 155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027"/>
                <a:gd name="T181" fmla="*/ 0 h 1553"/>
                <a:gd name="T182" fmla="*/ 4027 w 4027"/>
                <a:gd name="T183" fmla="*/ 1553 h 155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027" h="1553">
                  <a:moveTo>
                    <a:pt x="3901" y="11"/>
                  </a:moveTo>
                  <a:lnTo>
                    <a:pt x="3891" y="17"/>
                  </a:lnTo>
                  <a:lnTo>
                    <a:pt x="3875" y="29"/>
                  </a:lnTo>
                  <a:lnTo>
                    <a:pt x="3854" y="43"/>
                  </a:lnTo>
                  <a:lnTo>
                    <a:pt x="3826" y="63"/>
                  </a:lnTo>
                  <a:lnTo>
                    <a:pt x="3792" y="86"/>
                  </a:lnTo>
                  <a:lnTo>
                    <a:pt x="3755" y="112"/>
                  </a:lnTo>
                  <a:lnTo>
                    <a:pt x="3712" y="141"/>
                  </a:lnTo>
                  <a:lnTo>
                    <a:pt x="3735" y="163"/>
                  </a:lnTo>
                  <a:lnTo>
                    <a:pt x="3722" y="133"/>
                  </a:lnTo>
                  <a:lnTo>
                    <a:pt x="3712" y="141"/>
                  </a:lnTo>
                  <a:lnTo>
                    <a:pt x="3735" y="163"/>
                  </a:lnTo>
                  <a:lnTo>
                    <a:pt x="3722" y="133"/>
                  </a:lnTo>
                  <a:lnTo>
                    <a:pt x="3621" y="200"/>
                  </a:lnTo>
                  <a:lnTo>
                    <a:pt x="3566" y="238"/>
                  </a:lnTo>
                  <a:lnTo>
                    <a:pt x="3505" y="277"/>
                  </a:lnTo>
                  <a:lnTo>
                    <a:pt x="3442" y="321"/>
                  </a:lnTo>
                  <a:lnTo>
                    <a:pt x="3375" y="364"/>
                  </a:lnTo>
                  <a:lnTo>
                    <a:pt x="3304" y="409"/>
                  </a:lnTo>
                  <a:lnTo>
                    <a:pt x="3231" y="456"/>
                  </a:lnTo>
                  <a:lnTo>
                    <a:pt x="3156" y="506"/>
                  </a:lnTo>
                  <a:lnTo>
                    <a:pt x="3078" y="555"/>
                  </a:lnTo>
                  <a:lnTo>
                    <a:pt x="2997" y="604"/>
                  </a:lnTo>
                  <a:lnTo>
                    <a:pt x="2914" y="655"/>
                  </a:lnTo>
                  <a:lnTo>
                    <a:pt x="2745" y="758"/>
                  </a:lnTo>
                  <a:lnTo>
                    <a:pt x="2572" y="860"/>
                  </a:lnTo>
                  <a:lnTo>
                    <a:pt x="2396" y="961"/>
                  </a:lnTo>
                  <a:lnTo>
                    <a:pt x="2219" y="1059"/>
                  </a:lnTo>
                  <a:lnTo>
                    <a:pt x="2044" y="1152"/>
                  </a:lnTo>
                  <a:lnTo>
                    <a:pt x="1871" y="1238"/>
                  </a:lnTo>
                  <a:lnTo>
                    <a:pt x="1788" y="1276"/>
                  </a:lnTo>
                  <a:lnTo>
                    <a:pt x="1703" y="1313"/>
                  </a:lnTo>
                  <a:lnTo>
                    <a:pt x="1621" y="1347"/>
                  </a:lnTo>
                  <a:lnTo>
                    <a:pt x="1538" y="1378"/>
                  </a:lnTo>
                  <a:lnTo>
                    <a:pt x="1455" y="1406"/>
                  </a:lnTo>
                  <a:lnTo>
                    <a:pt x="1376" y="1431"/>
                  </a:lnTo>
                  <a:lnTo>
                    <a:pt x="1296" y="1451"/>
                  </a:lnTo>
                  <a:lnTo>
                    <a:pt x="1219" y="1469"/>
                  </a:lnTo>
                  <a:lnTo>
                    <a:pt x="1231" y="1498"/>
                  </a:lnTo>
                  <a:lnTo>
                    <a:pt x="1231" y="1465"/>
                  </a:lnTo>
                  <a:lnTo>
                    <a:pt x="1219" y="1469"/>
                  </a:lnTo>
                  <a:lnTo>
                    <a:pt x="1231" y="1498"/>
                  </a:lnTo>
                  <a:lnTo>
                    <a:pt x="1231" y="1465"/>
                  </a:lnTo>
                  <a:lnTo>
                    <a:pt x="1156" y="1476"/>
                  </a:lnTo>
                  <a:lnTo>
                    <a:pt x="1081" y="1484"/>
                  </a:lnTo>
                  <a:lnTo>
                    <a:pt x="1006" y="1488"/>
                  </a:lnTo>
                  <a:lnTo>
                    <a:pt x="935" y="1486"/>
                  </a:lnTo>
                  <a:lnTo>
                    <a:pt x="864" y="1478"/>
                  </a:lnTo>
                  <a:lnTo>
                    <a:pt x="798" y="1467"/>
                  </a:lnTo>
                  <a:lnTo>
                    <a:pt x="798" y="1498"/>
                  </a:lnTo>
                  <a:lnTo>
                    <a:pt x="811" y="1469"/>
                  </a:lnTo>
                  <a:lnTo>
                    <a:pt x="798" y="1467"/>
                  </a:lnTo>
                  <a:lnTo>
                    <a:pt x="798" y="1498"/>
                  </a:lnTo>
                  <a:lnTo>
                    <a:pt x="811" y="1469"/>
                  </a:lnTo>
                  <a:lnTo>
                    <a:pt x="744" y="1451"/>
                  </a:lnTo>
                  <a:lnTo>
                    <a:pt x="681" y="1425"/>
                  </a:lnTo>
                  <a:lnTo>
                    <a:pt x="620" y="1394"/>
                  </a:lnTo>
                  <a:lnTo>
                    <a:pt x="561" y="1356"/>
                  </a:lnTo>
                  <a:lnTo>
                    <a:pt x="547" y="1386"/>
                  </a:lnTo>
                  <a:lnTo>
                    <a:pt x="571" y="1364"/>
                  </a:lnTo>
                  <a:lnTo>
                    <a:pt x="561" y="1356"/>
                  </a:lnTo>
                  <a:lnTo>
                    <a:pt x="547" y="1386"/>
                  </a:lnTo>
                  <a:lnTo>
                    <a:pt x="571" y="1364"/>
                  </a:lnTo>
                  <a:lnTo>
                    <a:pt x="514" y="1319"/>
                  </a:lnTo>
                  <a:lnTo>
                    <a:pt x="461" y="1268"/>
                  </a:lnTo>
                  <a:lnTo>
                    <a:pt x="410" y="1209"/>
                  </a:lnTo>
                  <a:lnTo>
                    <a:pt x="360" y="1144"/>
                  </a:lnTo>
                  <a:lnTo>
                    <a:pt x="339" y="1165"/>
                  </a:lnTo>
                  <a:lnTo>
                    <a:pt x="368" y="1154"/>
                  </a:lnTo>
                  <a:lnTo>
                    <a:pt x="360" y="1144"/>
                  </a:lnTo>
                  <a:lnTo>
                    <a:pt x="339" y="1165"/>
                  </a:lnTo>
                  <a:lnTo>
                    <a:pt x="368" y="1154"/>
                  </a:lnTo>
                  <a:lnTo>
                    <a:pt x="345" y="1116"/>
                  </a:lnTo>
                  <a:lnTo>
                    <a:pt x="323" y="1079"/>
                  </a:lnTo>
                  <a:lnTo>
                    <a:pt x="301" y="1039"/>
                  </a:lnTo>
                  <a:lnTo>
                    <a:pt x="280" y="996"/>
                  </a:lnTo>
                  <a:lnTo>
                    <a:pt x="260" y="953"/>
                  </a:lnTo>
                  <a:lnTo>
                    <a:pt x="242" y="905"/>
                  </a:lnTo>
                  <a:lnTo>
                    <a:pt x="223" y="858"/>
                  </a:lnTo>
                  <a:lnTo>
                    <a:pt x="205" y="807"/>
                  </a:lnTo>
                  <a:lnTo>
                    <a:pt x="189" y="754"/>
                  </a:lnTo>
                  <a:lnTo>
                    <a:pt x="173" y="699"/>
                  </a:lnTo>
                  <a:lnTo>
                    <a:pt x="158" y="642"/>
                  </a:lnTo>
                  <a:lnTo>
                    <a:pt x="144" y="582"/>
                  </a:lnTo>
                  <a:lnTo>
                    <a:pt x="130" y="519"/>
                  </a:lnTo>
                  <a:lnTo>
                    <a:pt x="100" y="533"/>
                  </a:lnTo>
                  <a:lnTo>
                    <a:pt x="134" y="533"/>
                  </a:lnTo>
                  <a:lnTo>
                    <a:pt x="130" y="519"/>
                  </a:lnTo>
                  <a:lnTo>
                    <a:pt x="100" y="533"/>
                  </a:lnTo>
                  <a:lnTo>
                    <a:pt x="134" y="533"/>
                  </a:lnTo>
                  <a:lnTo>
                    <a:pt x="122" y="468"/>
                  </a:lnTo>
                  <a:lnTo>
                    <a:pt x="110" y="401"/>
                  </a:lnTo>
                  <a:lnTo>
                    <a:pt x="100" y="332"/>
                  </a:lnTo>
                  <a:lnTo>
                    <a:pt x="91" y="261"/>
                  </a:lnTo>
                  <a:lnTo>
                    <a:pt x="83" y="187"/>
                  </a:lnTo>
                  <a:lnTo>
                    <a:pt x="75" y="110"/>
                  </a:lnTo>
                  <a:lnTo>
                    <a:pt x="69" y="29"/>
                  </a:lnTo>
                  <a:lnTo>
                    <a:pt x="35" y="31"/>
                  </a:lnTo>
                  <a:lnTo>
                    <a:pt x="35" y="65"/>
                  </a:lnTo>
                  <a:lnTo>
                    <a:pt x="3926" y="65"/>
                  </a:lnTo>
                  <a:lnTo>
                    <a:pt x="3926" y="31"/>
                  </a:lnTo>
                  <a:lnTo>
                    <a:pt x="3909" y="5"/>
                  </a:lnTo>
                  <a:lnTo>
                    <a:pt x="3901" y="11"/>
                  </a:lnTo>
                  <a:close/>
                  <a:moveTo>
                    <a:pt x="3946" y="57"/>
                  </a:moveTo>
                  <a:lnTo>
                    <a:pt x="4027" y="0"/>
                  </a:lnTo>
                  <a:lnTo>
                    <a:pt x="0" y="0"/>
                  </a:lnTo>
                  <a:lnTo>
                    <a:pt x="4" y="33"/>
                  </a:lnTo>
                  <a:lnTo>
                    <a:pt x="10" y="110"/>
                  </a:lnTo>
                  <a:lnTo>
                    <a:pt x="18" y="187"/>
                  </a:lnTo>
                  <a:lnTo>
                    <a:pt x="26" y="261"/>
                  </a:lnTo>
                  <a:lnTo>
                    <a:pt x="35" y="332"/>
                  </a:lnTo>
                  <a:lnTo>
                    <a:pt x="45" y="401"/>
                  </a:lnTo>
                  <a:lnTo>
                    <a:pt x="57" y="468"/>
                  </a:lnTo>
                  <a:lnTo>
                    <a:pt x="69" y="533"/>
                  </a:lnTo>
                  <a:lnTo>
                    <a:pt x="71" y="545"/>
                  </a:lnTo>
                  <a:lnTo>
                    <a:pt x="85" y="608"/>
                  </a:lnTo>
                  <a:lnTo>
                    <a:pt x="98" y="667"/>
                  </a:lnTo>
                  <a:lnTo>
                    <a:pt x="114" y="724"/>
                  </a:lnTo>
                  <a:lnTo>
                    <a:pt x="130" y="779"/>
                  </a:lnTo>
                  <a:lnTo>
                    <a:pt x="146" y="833"/>
                  </a:lnTo>
                  <a:lnTo>
                    <a:pt x="163" y="884"/>
                  </a:lnTo>
                  <a:lnTo>
                    <a:pt x="183" y="931"/>
                  </a:lnTo>
                  <a:lnTo>
                    <a:pt x="201" y="978"/>
                  </a:lnTo>
                  <a:lnTo>
                    <a:pt x="221" y="1022"/>
                  </a:lnTo>
                  <a:lnTo>
                    <a:pt x="242" y="1065"/>
                  </a:lnTo>
                  <a:lnTo>
                    <a:pt x="264" y="1104"/>
                  </a:lnTo>
                  <a:lnTo>
                    <a:pt x="286" y="1142"/>
                  </a:lnTo>
                  <a:lnTo>
                    <a:pt x="309" y="1179"/>
                  </a:lnTo>
                  <a:lnTo>
                    <a:pt x="315" y="1189"/>
                  </a:lnTo>
                  <a:lnTo>
                    <a:pt x="364" y="1254"/>
                  </a:lnTo>
                  <a:lnTo>
                    <a:pt x="416" y="1313"/>
                  </a:lnTo>
                  <a:lnTo>
                    <a:pt x="469" y="1364"/>
                  </a:lnTo>
                  <a:lnTo>
                    <a:pt x="526" y="1410"/>
                  </a:lnTo>
                  <a:lnTo>
                    <a:pt x="536" y="1415"/>
                  </a:lnTo>
                  <a:lnTo>
                    <a:pt x="595" y="1453"/>
                  </a:lnTo>
                  <a:lnTo>
                    <a:pt x="656" y="1484"/>
                  </a:lnTo>
                  <a:lnTo>
                    <a:pt x="719" y="1510"/>
                  </a:lnTo>
                  <a:lnTo>
                    <a:pt x="786" y="1528"/>
                  </a:lnTo>
                  <a:lnTo>
                    <a:pt x="798" y="1532"/>
                  </a:lnTo>
                  <a:lnTo>
                    <a:pt x="864" y="1543"/>
                  </a:lnTo>
                  <a:lnTo>
                    <a:pt x="935" y="1551"/>
                  </a:lnTo>
                  <a:lnTo>
                    <a:pt x="1006" y="1553"/>
                  </a:lnTo>
                  <a:lnTo>
                    <a:pt x="1081" y="1549"/>
                  </a:lnTo>
                  <a:lnTo>
                    <a:pt x="1156" y="1541"/>
                  </a:lnTo>
                  <a:lnTo>
                    <a:pt x="1231" y="1530"/>
                  </a:lnTo>
                  <a:lnTo>
                    <a:pt x="1244" y="1528"/>
                  </a:lnTo>
                  <a:lnTo>
                    <a:pt x="1321" y="1510"/>
                  </a:lnTo>
                  <a:lnTo>
                    <a:pt x="1402" y="1490"/>
                  </a:lnTo>
                  <a:lnTo>
                    <a:pt x="1481" y="1465"/>
                  </a:lnTo>
                  <a:lnTo>
                    <a:pt x="1563" y="1437"/>
                  </a:lnTo>
                  <a:lnTo>
                    <a:pt x="1646" y="1406"/>
                  </a:lnTo>
                  <a:lnTo>
                    <a:pt x="1729" y="1372"/>
                  </a:lnTo>
                  <a:lnTo>
                    <a:pt x="1814" y="1335"/>
                  </a:lnTo>
                  <a:lnTo>
                    <a:pt x="1898" y="1295"/>
                  </a:lnTo>
                  <a:lnTo>
                    <a:pt x="1983" y="1254"/>
                  </a:lnTo>
                  <a:lnTo>
                    <a:pt x="2070" y="1211"/>
                  </a:lnTo>
                  <a:lnTo>
                    <a:pt x="2245" y="1118"/>
                  </a:lnTo>
                  <a:lnTo>
                    <a:pt x="2422" y="1020"/>
                  </a:lnTo>
                  <a:lnTo>
                    <a:pt x="2597" y="919"/>
                  </a:lnTo>
                  <a:lnTo>
                    <a:pt x="2771" y="817"/>
                  </a:lnTo>
                  <a:lnTo>
                    <a:pt x="2940" y="714"/>
                  </a:lnTo>
                  <a:lnTo>
                    <a:pt x="3023" y="663"/>
                  </a:lnTo>
                  <a:lnTo>
                    <a:pt x="3103" y="614"/>
                  </a:lnTo>
                  <a:lnTo>
                    <a:pt x="3182" y="565"/>
                  </a:lnTo>
                  <a:lnTo>
                    <a:pt x="3257" y="515"/>
                  </a:lnTo>
                  <a:lnTo>
                    <a:pt x="3330" y="468"/>
                  </a:lnTo>
                  <a:lnTo>
                    <a:pt x="3401" y="423"/>
                  </a:lnTo>
                  <a:lnTo>
                    <a:pt x="3468" y="380"/>
                  </a:lnTo>
                  <a:lnTo>
                    <a:pt x="3531" y="336"/>
                  </a:lnTo>
                  <a:lnTo>
                    <a:pt x="3592" y="297"/>
                  </a:lnTo>
                  <a:lnTo>
                    <a:pt x="3647" y="259"/>
                  </a:lnTo>
                  <a:lnTo>
                    <a:pt x="3747" y="193"/>
                  </a:lnTo>
                  <a:lnTo>
                    <a:pt x="3757" y="187"/>
                  </a:lnTo>
                  <a:lnTo>
                    <a:pt x="3800" y="157"/>
                  </a:lnTo>
                  <a:lnTo>
                    <a:pt x="3838" y="131"/>
                  </a:lnTo>
                  <a:lnTo>
                    <a:pt x="3871" y="108"/>
                  </a:lnTo>
                  <a:lnTo>
                    <a:pt x="3899" y="88"/>
                  </a:lnTo>
                  <a:lnTo>
                    <a:pt x="3920" y="74"/>
                  </a:lnTo>
                  <a:lnTo>
                    <a:pt x="3936" y="63"/>
                  </a:lnTo>
                  <a:lnTo>
                    <a:pt x="3946" y="57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GB"/>
            </a:p>
          </p:txBody>
        </p:sp>
        <p:sp>
          <p:nvSpPr>
            <p:cNvPr id="66" name="Freeform 59">
              <a:extLst>
                <a:ext uri="{FF2B5EF4-FFF2-40B4-BE49-F238E27FC236}">
                  <a16:creationId xmlns:a16="http://schemas.microsoft.com/office/drawing/2014/main" id="{CAA2ABAC-511C-47D8-882E-C2E4CC1CE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1" y="1259"/>
              <a:ext cx="546" cy="237"/>
            </a:xfrm>
            <a:custGeom>
              <a:avLst/>
              <a:gdLst>
                <a:gd name="T0" fmla="*/ 0 w 3578"/>
                <a:gd name="T1" fmla="*/ 0 h 1550"/>
                <a:gd name="T2" fmla="*/ 0 w 3578"/>
                <a:gd name="T3" fmla="*/ 0 h 1550"/>
                <a:gd name="T4" fmla="*/ 0 w 3578"/>
                <a:gd name="T5" fmla="*/ 0 h 1550"/>
                <a:gd name="T6" fmla="*/ 0 w 3578"/>
                <a:gd name="T7" fmla="*/ 0 h 1550"/>
                <a:gd name="T8" fmla="*/ 0 w 3578"/>
                <a:gd name="T9" fmla="*/ 0 h 1550"/>
                <a:gd name="T10" fmla="*/ 0 w 3578"/>
                <a:gd name="T11" fmla="*/ 0 h 1550"/>
                <a:gd name="T12" fmla="*/ 0 w 3578"/>
                <a:gd name="T13" fmla="*/ 0 h 1550"/>
                <a:gd name="T14" fmla="*/ 0 w 3578"/>
                <a:gd name="T15" fmla="*/ 0 h 1550"/>
                <a:gd name="T16" fmla="*/ 0 w 3578"/>
                <a:gd name="T17" fmla="*/ 0 h 1550"/>
                <a:gd name="T18" fmla="*/ 0 w 3578"/>
                <a:gd name="T19" fmla="*/ 0 h 1550"/>
                <a:gd name="T20" fmla="*/ 0 w 3578"/>
                <a:gd name="T21" fmla="*/ 0 h 1550"/>
                <a:gd name="T22" fmla="*/ 0 w 3578"/>
                <a:gd name="T23" fmla="*/ 0 h 1550"/>
                <a:gd name="T24" fmla="*/ 0 w 3578"/>
                <a:gd name="T25" fmla="*/ 0 h 1550"/>
                <a:gd name="T26" fmla="*/ 0 w 3578"/>
                <a:gd name="T27" fmla="*/ 0 h 1550"/>
                <a:gd name="T28" fmla="*/ 0 w 3578"/>
                <a:gd name="T29" fmla="*/ 0 h 1550"/>
                <a:gd name="T30" fmla="*/ 0 w 3578"/>
                <a:gd name="T31" fmla="*/ 0 h 1550"/>
                <a:gd name="T32" fmla="*/ 0 w 3578"/>
                <a:gd name="T33" fmla="*/ 0 h 1550"/>
                <a:gd name="T34" fmla="*/ 0 w 3578"/>
                <a:gd name="T35" fmla="*/ 0 h 1550"/>
                <a:gd name="T36" fmla="*/ 0 w 3578"/>
                <a:gd name="T37" fmla="*/ 0 h 1550"/>
                <a:gd name="T38" fmla="*/ 0 w 3578"/>
                <a:gd name="T39" fmla="*/ 0 h 1550"/>
                <a:gd name="T40" fmla="*/ 0 w 3578"/>
                <a:gd name="T41" fmla="*/ 0 h 1550"/>
                <a:gd name="T42" fmla="*/ 0 w 3578"/>
                <a:gd name="T43" fmla="*/ 0 h 1550"/>
                <a:gd name="T44" fmla="*/ 0 w 3578"/>
                <a:gd name="T45" fmla="*/ 0 h 1550"/>
                <a:gd name="T46" fmla="*/ 0 w 3578"/>
                <a:gd name="T47" fmla="*/ 0 h 1550"/>
                <a:gd name="T48" fmla="*/ 0 w 3578"/>
                <a:gd name="T49" fmla="*/ 0 h 1550"/>
                <a:gd name="T50" fmla="*/ 0 w 3578"/>
                <a:gd name="T51" fmla="*/ 0 h 1550"/>
                <a:gd name="T52" fmla="*/ 0 w 3578"/>
                <a:gd name="T53" fmla="*/ 0 h 1550"/>
                <a:gd name="T54" fmla="*/ 0 w 3578"/>
                <a:gd name="T55" fmla="*/ 0 h 1550"/>
                <a:gd name="T56" fmla="*/ 0 w 3578"/>
                <a:gd name="T57" fmla="*/ 0 h 1550"/>
                <a:gd name="T58" fmla="*/ 0 w 3578"/>
                <a:gd name="T59" fmla="*/ 0 h 1550"/>
                <a:gd name="T60" fmla="*/ 0 w 3578"/>
                <a:gd name="T61" fmla="*/ 0 h 1550"/>
                <a:gd name="T62" fmla="*/ 0 w 3578"/>
                <a:gd name="T63" fmla="*/ 0 h 1550"/>
                <a:gd name="T64" fmla="*/ 0 w 3578"/>
                <a:gd name="T65" fmla="*/ 0 h 1550"/>
                <a:gd name="T66" fmla="*/ 0 w 3578"/>
                <a:gd name="T67" fmla="*/ 0 h 1550"/>
                <a:gd name="T68" fmla="*/ 0 w 3578"/>
                <a:gd name="T69" fmla="*/ 0 h 1550"/>
                <a:gd name="T70" fmla="*/ 0 w 3578"/>
                <a:gd name="T71" fmla="*/ 0 h 1550"/>
                <a:gd name="T72" fmla="*/ 0 w 3578"/>
                <a:gd name="T73" fmla="*/ 0 h 1550"/>
                <a:gd name="T74" fmla="*/ 0 w 3578"/>
                <a:gd name="T75" fmla="*/ 0 h 15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578"/>
                <a:gd name="T115" fmla="*/ 0 h 1550"/>
                <a:gd name="T116" fmla="*/ 3578 w 3578"/>
                <a:gd name="T117" fmla="*/ 1550 h 155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578" h="1550">
                  <a:moveTo>
                    <a:pt x="0" y="1485"/>
                  </a:moveTo>
                  <a:lnTo>
                    <a:pt x="2" y="1550"/>
                  </a:lnTo>
                  <a:lnTo>
                    <a:pt x="150" y="1544"/>
                  </a:lnTo>
                  <a:lnTo>
                    <a:pt x="294" y="1538"/>
                  </a:lnTo>
                  <a:lnTo>
                    <a:pt x="431" y="1529"/>
                  </a:lnTo>
                  <a:lnTo>
                    <a:pt x="563" y="1515"/>
                  </a:lnTo>
                  <a:lnTo>
                    <a:pt x="691" y="1501"/>
                  </a:lnTo>
                  <a:lnTo>
                    <a:pt x="813" y="1483"/>
                  </a:lnTo>
                  <a:lnTo>
                    <a:pt x="934" y="1464"/>
                  </a:lnTo>
                  <a:lnTo>
                    <a:pt x="1048" y="1440"/>
                  </a:lnTo>
                  <a:lnTo>
                    <a:pt x="1060" y="1438"/>
                  </a:lnTo>
                  <a:lnTo>
                    <a:pt x="1172" y="1412"/>
                  </a:lnTo>
                  <a:lnTo>
                    <a:pt x="1385" y="1353"/>
                  </a:lnTo>
                  <a:lnTo>
                    <a:pt x="1487" y="1320"/>
                  </a:lnTo>
                  <a:lnTo>
                    <a:pt x="1587" y="1282"/>
                  </a:lnTo>
                  <a:lnTo>
                    <a:pt x="1686" y="1243"/>
                  </a:lnTo>
                  <a:lnTo>
                    <a:pt x="1782" y="1202"/>
                  </a:lnTo>
                  <a:lnTo>
                    <a:pt x="1879" y="1158"/>
                  </a:lnTo>
                  <a:lnTo>
                    <a:pt x="1973" y="1111"/>
                  </a:lnTo>
                  <a:lnTo>
                    <a:pt x="2070" y="1060"/>
                  </a:lnTo>
                  <a:lnTo>
                    <a:pt x="2164" y="1007"/>
                  </a:lnTo>
                  <a:lnTo>
                    <a:pt x="2261" y="952"/>
                  </a:lnTo>
                  <a:lnTo>
                    <a:pt x="2357" y="893"/>
                  </a:lnTo>
                  <a:lnTo>
                    <a:pt x="2454" y="831"/>
                  </a:lnTo>
                  <a:lnTo>
                    <a:pt x="2552" y="766"/>
                  </a:lnTo>
                  <a:lnTo>
                    <a:pt x="2655" y="700"/>
                  </a:lnTo>
                  <a:lnTo>
                    <a:pt x="2664" y="694"/>
                  </a:lnTo>
                  <a:lnTo>
                    <a:pt x="2767" y="623"/>
                  </a:lnTo>
                  <a:lnTo>
                    <a:pt x="2873" y="550"/>
                  </a:lnTo>
                  <a:lnTo>
                    <a:pt x="2981" y="473"/>
                  </a:lnTo>
                  <a:lnTo>
                    <a:pt x="3094" y="394"/>
                  </a:lnTo>
                  <a:lnTo>
                    <a:pt x="3208" y="314"/>
                  </a:lnTo>
                  <a:lnTo>
                    <a:pt x="3328" y="227"/>
                  </a:lnTo>
                  <a:lnTo>
                    <a:pt x="3452" y="140"/>
                  </a:lnTo>
                  <a:lnTo>
                    <a:pt x="3578" y="52"/>
                  </a:lnTo>
                  <a:lnTo>
                    <a:pt x="3541" y="0"/>
                  </a:lnTo>
                  <a:lnTo>
                    <a:pt x="3407" y="95"/>
                  </a:lnTo>
                  <a:lnTo>
                    <a:pt x="3283" y="182"/>
                  </a:lnTo>
                  <a:lnTo>
                    <a:pt x="3163" y="268"/>
                  </a:lnTo>
                  <a:lnTo>
                    <a:pt x="3048" y="349"/>
                  </a:lnTo>
                  <a:lnTo>
                    <a:pt x="2936" y="428"/>
                  </a:lnTo>
                  <a:lnTo>
                    <a:pt x="2828" y="505"/>
                  </a:lnTo>
                  <a:lnTo>
                    <a:pt x="2722" y="577"/>
                  </a:lnTo>
                  <a:lnTo>
                    <a:pt x="2619" y="648"/>
                  </a:lnTo>
                  <a:lnTo>
                    <a:pt x="2641" y="670"/>
                  </a:lnTo>
                  <a:lnTo>
                    <a:pt x="2629" y="640"/>
                  </a:lnTo>
                  <a:lnTo>
                    <a:pt x="2619" y="648"/>
                  </a:lnTo>
                  <a:lnTo>
                    <a:pt x="2641" y="670"/>
                  </a:lnTo>
                  <a:lnTo>
                    <a:pt x="2629" y="640"/>
                  </a:lnTo>
                  <a:lnTo>
                    <a:pt x="2527" y="707"/>
                  </a:lnTo>
                  <a:lnTo>
                    <a:pt x="2428" y="772"/>
                  </a:lnTo>
                  <a:lnTo>
                    <a:pt x="2332" y="833"/>
                  </a:lnTo>
                  <a:lnTo>
                    <a:pt x="2235" y="893"/>
                  </a:lnTo>
                  <a:lnTo>
                    <a:pt x="2139" y="948"/>
                  </a:lnTo>
                  <a:lnTo>
                    <a:pt x="2044" y="1001"/>
                  </a:lnTo>
                  <a:lnTo>
                    <a:pt x="1948" y="1052"/>
                  </a:lnTo>
                  <a:lnTo>
                    <a:pt x="1853" y="1099"/>
                  </a:lnTo>
                  <a:lnTo>
                    <a:pt x="1757" y="1143"/>
                  </a:lnTo>
                  <a:lnTo>
                    <a:pt x="1660" y="1184"/>
                  </a:lnTo>
                  <a:lnTo>
                    <a:pt x="1562" y="1223"/>
                  </a:lnTo>
                  <a:lnTo>
                    <a:pt x="1461" y="1261"/>
                  </a:lnTo>
                  <a:lnTo>
                    <a:pt x="1359" y="1294"/>
                  </a:lnTo>
                  <a:lnTo>
                    <a:pt x="1146" y="1353"/>
                  </a:lnTo>
                  <a:lnTo>
                    <a:pt x="1034" y="1379"/>
                  </a:lnTo>
                  <a:lnTo>
                    <a:pt x="1048" y="1408"/>
                  </a:lnTo>
                  <a:lnTo>
                    <a:pt x="1048" y="1375"/>
                  </a:lnTo>
                  <a:lnTo>
                    <a:pt x="1034" y="1379"/>
                  </a:lnTo>
                  <a:lnTo>
                    <a:pt x="1048" y="1408"/>
                  </a:lnTo>
                  <a:lnTo>
                    <a:pt x="1048" y="1375"/>
                  </a:lnTo>
                  <a:lnTo>
                    <a:pt x="934" y="1399"/>
                  </a:lnTo>
                  <a:lnTo>
                    <a:pt x="813" y="1418"/>
                  </a:lnTo>
                  <a:lnTo>
                    <a:pt x="691" y="1436"/>
                  </a:lnTo>
                  <a:lnTo>
                    <a:pt x="563" y="1450"/>
                  </a:lnTo>
                  <a:lnTo>
                    <a:pt x="431" y="1464"/>
                  </a:lnTo>
                  <a:lnTo>
                    <a:pt x="294" y="1473"/>
                  </a:lnTo>
                  <a:lnTo>
                    <a:pt x="150" y="1479"/>
                  </a:lnTo>
                  <a:lnTo>
                    <a:pt x="0" y="148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GB"/>
            </a:p>
          </p:txBody>
        </p:sp>
        <p:sp>
          <p:nvSpPr>
            <p:cNvPr id="67" name="Freeform 60">
              <a:extLst>
                <a:ext uri="{FF2B5EF4-FFF2-40B4-BE49-F238E27FC236}">
                  <a16:creationId xmlns:a16="http://schemas.microsoft.com/office/drawing/2014/main" id="{A3D1892D-E6EF-4770-BE4C-978FB0703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8" y="1259"/>
              <a:ext cx="547" cy="237"/>
            </a:xfrm>
            <a:custGeom>
              <a:avLst/>
              <a:gdLst>
                <a:gd name="T0" fmla="*/ 0 w 3580"/>
                <a:gd name="T1" fmla="*/ 0 h 1550"/>
                <a:gd name="T2" fmla="*/ 0 w 3580"/>
                <a:gd name="T3" fmla="*/ 0 h 1550"/>
                <a:gd name="T4" fmla="*/ 0 w 3580"/>
                <a:gd name="T5" fmla="*/ 0 h 1550"/>
                <a:gd name="T6" fmla="*/ 0 w 3580"/>
                <a:gd name="T7" fmla="*/ 0 h 1550"/>
                <a:gd name="T8" fmla="*/ 0 w 3580"/>
                <a:gd name="T9" fmla="*/ 0 h 1550"/>
                <a:gd name="T10" fmla="*/ 0 w 3580"/>
                <a:gd name="T11" fmla="*/ 0 h 1550"/>
                <a:gd name="T12" fmla="*/ 0 w 3580"/>
                <a:gd name="T13" fmla="*/ 0 h 1550"/>
                <a:gd name="T14" fmla="*/ 0 w 3580"/>
                <a:gd name="T15" fmla="*/ 0 h 1550"/>
                <a:gd name="T16" fmla="*/ 0 w 3580"/>
                <a:gd name="T17" fmla="*/ 0 h 1550"/>
                <a:gd name="T18" fmla="*/ 0 w 3580"/>
                <a:gd name="T19" fmla="*/ 0 h 1550"/>
                <a:gd name="T20" fmla="*/ 0 w 3580"/>
                <a:gd name="T21" fmla="*/ 0 h 1550"/>
                <a:gd name="T22" fmla="*/ 0 w 3580"/>
                <a:gd name="T23" fmla="*/ 0 h 1550"/>
                <a:gd name="T24" fmla="*/ 0 w 3580"/>
                <a:gd name="T25" fmla="*/ 0 h 1550"/>
                <a:gd name="T26" fmla="*/ 0 w 3580"/>
                <a:gd name="T27" fmla="*/ 0 h 1550"/>
                <a:gd name="T28" fmla="*/ 0 w 3580"/>
                <a:gd name="T29" fmla="*/ 0 h 1550"/>
                <a:gd name="T30" fmla="*/ 0 w 3580"/>
                <a:gd name="T31" fmla="*/ 0 h 1550"/>
                <a:gd name="T32" fmla="*/ 0 w 3580"/>
                <a:gd name="T33" fmla="*/ 0 h 1550"/>
                <a:gd name="T34" fmla="*/ 0 w 3580"/>
                <a:gd name="T35" fmla="*/ 0 h 1550"/>
                <a:gd name="T36" fmla="*/ 0 w 3580"/>
                <a:gd name="T37" fmla="*/ 0 h 1550"/>
                <a:gd name="T38" fmla="*/ 0 w 3580"/>
                <a:gd name="T39" fmla="*/ 0 h 1550"/>
                <a:gd name="T40" fmla="*/ 0 w 3580"/>
                <a:gd name="T41" fmla="*/ 0 h 1550"/>
                <a:gd name="T42" fmla="*/ 0 w 3580"/>
                <a:gd name="T43" fmla="*/ 0 h 1550"/>
                <a:gd name="T44" fmla="*/ 0 w 3580"/>
                <a:gd name="T45" fmla="*/ 0 h 1550"/>
                <a:gd name="T46" fmla="*/ 0 w 3580"/>
                <a:gd name="T47" fmla="*/ 0 h 1550"/>
                <a:gd name="T48" fmla="*/ 0 w 3580"/>
                <a:gd name="T49" fmla="*/ 0 h 1550"/>
                <a:gd name="T50" fmla="*/ 0 w 3580"/>
                <a:gd name="T51" fmla="*/ 0 h 1550"/>
                <a:gd name="T52" fmla="*/ 0 w 3580"/>
                <a:gd name="T53" fmla="*/ 0 h 1550"/>
                <a:gd name="T54" fmla="*/ 0 w 3580"/>
                <a:gd name="T55" fmla="*/ 0 h 1550"/>
                <a:gd name="T56" fmla="*/ 0 w 3580"/>
                <a:gd name="T57" fmla="*/ 0 h 1550"/>
                <a:gd name="T58" fmla="*/ 0 w 3580"/>
                <a:gd name="T59" fmla="*/ 0 h 1550"/>
                <a:gd name="T60" fmla="*/ 0 w 3580"/>
                <a:gd name="T61" fmla="*/ 0 h 1550"/>
                <a:gd name="T62" fmla="*/ 0 w 3580"/>
                <a:gd name="T63" fmla="*/ 0 h 1550"/>
                <a:gd name="T64" fmla="*/ 0 w 3580"/>
                <a:gd name="T65" fmla="*/ 0 h 1550"/>
                <a:gd name="T66" fmla="*/ 0 w 3580"/>
                <a:gd name="T67" fmla="*/ 0 h 1550"/>
                <a:gd name="T68" fmla="*/ 0 w 3580"/>
                <a:gd name="T69" fmla="*/ 0 h 1550"/>
                <a:gd name="T70" fmla="*/ 0 w 3580"/>
                <a:gd name="T71" fmla="*/ 0 h 1550"/>
                <a:gd name="T72" fmla="*/ 0 w 3580"/>
                <a:gd name="T73" fmla="*/ 0 h 1550"/>
                <a:gd name="T74" fmla="*/ 0 w 3580"/>
                <a:gd name="T75" fmla="*/ 0 h 1550"/>
                <a:gd name="T76" fmla="*/ 0 w 3580"/>
                <a:gd name="T77" fmla="*/ 0 h 155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580"/>
                <a:gd name="T118" fmla="*/ 0 h 1550"/>
                <a:gd name="T119" fmla="*/ 3580 w 3580"/>
                <a:gd name="T120" fmla="*/ 1550 h 155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580" h="1550">
                  <a:moveTo>
                    <a:pt x="0" y="1485"/>
                  </a:moveTo>
                  <a:lnTo>
                    <a:pt x="2" y="1550"/>
                  </a:lnTo>
                  <a:lnTo>
                    <a:pt x="150" y="1544"/>
                  </a:lnTo>
                  <a:lnTo>
                    <a:pt x="294" y="1538"/>
                  </a:lnTo>
                  <a:lnTo>
                    <a:pt x="432" y="1529"/>
                  </a:lnTo>
                  <a:lnTo>
                    <a:pt x="563" y="1515"/>
                  </a:lnTo>
                  <a:lnTo>
                    <a:pt x="691" y="1501"/>
                  </a:lnTo>
                  <a:lnTo>
                    <a:pt x="814" y="1483"/>
                  </a:lnTo>
                  <a:lnTo>
                    <a:pt x="934" y="1464"/>
                  </a:lnTo>
                  <a:lnTo>
                    <a:pt x="1048" y="1440"/>
                  </a:lnTo>
                  <a:lnTo>
                    <a:pt x="1060" y="1438"/>
                  </a:lnTo>
                  <a:lnTo>
                    <a:pt x="1172" y="1412"/>
                  </a:lnTo>
                  <a:lnTo>
                    <a:pt x="1280" y="1383"/>
                  </a:lnTo>
                  <a:lnTo>
                    <a:pt x="1385" y="1353"/>
                  </a:lnTo>
                  <a:lnTo>
                    <a:pt x="1487" y="1320"/>
                  </a:lnTo>
                  <a:lnTo>
                    <a:pt x="1587" y="1282"/>
                  </a:lnTo>
                  <a:lnTo>
                    <a:pt x="1686" y="1243"/>
                  </a:lnTo>
                  <a:lnTo>
                    <a:pt x="1784" y="1202"/>
                  </a:lnTo>
                  <a:lnTo>
                    <a:pt x="1879" y="1158"/>
                  </a:lnTo>
                  <a:lnTo>
                    <a:pt x="1975" y="1111"/>
                  </a:lnTo>
                  <a:lnTo>
                    <a:pt x="2070" y="1060"/>
                  </a:lnTo>
                  <a:lnTo>
                    <a:pt x="2166" y="1007"/>
                  </a:lnTo>
                  <a:lnTo>
                    <a:pt x="2261" y="952"/>
                  </a:lnTo>
                  <a:lnTo>
                    <a:pt x="2357" y="893"/>
                  </a:lnTo>
                  <a:lnTo>
                    <a:pt x="2456" y="831"/>
                  </a:lnTo>
                  <a:lnTo>
                    <a:pt x="2554" y="766"/>
                  </a:lnTo>
                  <a:lnTo>
                    <a:pt x="2657" y="700"/>
                  </a:lnTo>
                  <a:lnTo>
                    <a:pt x="2666" y="694"/>
                  </a:lnTo>
                  <a:lnTo>
                    <a:pt x="2769" y="623"/>
                  </a:lnTo>
                  <a:lnTo>
                    <a:pt x="2875" y="550"/>
                  </a:lnTo>
                  <a:lnTo>
                    <a:pt x="2983" y="473"/>
                  </a:lnTo>
                  <a:lnTo>
                    <a:pt x="3096" y="394"/>
                  </a:lnTo>
                  <a:lnTo>
                    <a:pt x="3210" y="314"/>
                  </a:lnTo>
                  <a:lnTo>
                    <a:pt x="3330" y="227"/>
                  </a:lnTo>
                  <a:lnTo>
                    <a:pt x="3454" y="140"/>
                  </a:lnTo>
                  <a:lnTo>
                    <a:pt x="3580" y="52"/>
                  </a:lnTo>
                  <a:lnTo>
                    <a:pt x="3543" y="0"/>
                  </a:lnTo>
                  <a:lnTo>
                    <a:pt x="3409" y="95"/>
                  </a:lnTo>
                  <a:lnTo>
                    <a:pt x="3285" y="182"/>
                  </a:lnTo>
                  <a:lnTo>
                    <a:pt x="3165" y="268"/>
                  </a:lnTo>
                  <a:lnTo>
                    <a:pt x="3050" y="349"/>
                  </a:lnTo>
                  <a:lnTo>
                    <a:pt x="2938" y="428"/>
                  </a:lnTo>
                  <a:lnTo>
                    <a:pt x="2830" y="505"/>
                  </a:lnTo>
                  <a:lnTo>
                    <a:pt x="2724" y="577"/>
                  </a:lnTo>
                  <a:lnTo>
                    <a:pt x="2621" y="648"/>
                  </a:lnTo>
                  <a:lnTo>
                    <a:pt x="2643" y="670"/>
                  </a:lnTo>
                  <a:lnTo>
                    <a:pt x="2631" y="640"/>
                  </a:lnTo>
                  <a:lnTo>
                    <a:pt x="2621" y="648"/>
                  </a:lnTo>
                  <a:lnTo>
                    <a:pt x="2643" y="670"/>
                  </a:lnTo>
                  <a:lnTo>
                    <a:pt x="2631" y="640"/>
                  </a:lnTo>
                  <a:lnTo>
                    <a:pt x="2529" y="707"/>
                  </a:lnTo>
                  <a:lnTo>
                    <a:pt x="2430" y="772"/>
                  </a:lnTo>
                  <a:lnTo>
                    <a:pt x="2332" y="833"/>
                  </a:lnTo>
                  <a:lnTo>
                    <a:pt x="2235" y="893"/>
                  </a:lnTo>
                  <a:lnTo>
                    <a:pt x="2141" y="948"/>
                  </a:lnTo>
                  <a:lnTo>
                    <a:pt x="2044" y="1001"/>
                  </a:lnTo>
                  <a:lnTo>
                    <a:pt x="1950" y="1052"/>
                  </a:lnTo>
                  <a:lnTo>
                    <a:pt x="1853" y="1099"/>
                  </a:lnTo>
                  <a:lnTo>
                    <a:pt x="1759" y="1143"/>
                  </a:lnTo>
                  <a:lnTo>
                    <a:pt x="1660" y="1184"/>
                  </a:lnTo>
                  <a:lnTo>
                    <a:pt x="1562" y="1223"/>
                  </a:lnTo>
                  <a:lnTo>
                    <a:pt x="1461" y="1261"/>
                  </a:lnTo>
                  <a:lnTo>
                    <a:pt x="1359" y="1294"/>
                  </a:lnTo>
                  <a:lnTo>
                    <a:pt x="1255" y="1324"/>
                  </a:lnTo>
                  <a:lnTo>
                    <a:pt x="1146" y="1353"/>
                  </a:lnTo>
                  <a:lnTo>
                    <a:pt x="1034" y="1379"/>
                  </a:lnTo>
                  <a:lnTo>
                    <a:pt x="1048" y="1408"/>
                  </a:lnTo>
                  <a:lnTo>
                    <a:pt x="1048" y="1375"/>
                  </a:lnTo>
                  <a:lnTo>
                    <a:pt x="1034" y="1379"/>
                  </a:lnTo>
                  <a:lnTo>
                    <a:pt x="1048" y="1408"/>
                  </a:lnTo>
                  <a:lnTo>
                    <a:pt x="1048" y="1375"/>
                  </a:lnTo>
                  <a:lnTo>
                    <a:pt x="934" y="1399"/>
                  </a:lnTo>
                  <a:lnTo>
                    <a:pt x="814" y="1418"/>
                  </a:lnTo>
                  <a:lnTo>
                    <a:pt x="691" y="1436"/>
                  </a:lnTo>
                  <a:lnTo>
                    <a:pt x="563" y="1450"/>
                  </a:lnTo>
                  <a:lnTo>
                    <a:pt x="432" y="1464"/>
                  </a:lnTo>
                  <a:lnTo>
                    <a:pt x="294" y="1473"/>
                  </a:lnTo>
                  <a:lnTo>
                    <a:pt x="150" y="1479"/>
                  </a:lnTo>
                  <a:lnTo>
                    <a:pt x="0" y="148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GB"/>
            </a:p>
          </p:txBody>
        </p:sp>
        <p:sp>
          <p:nvSpPr>
            <p:cNvPr id="68" name="Freeform 61">
              <a:extLst>
                <a:ext uri="{FF2B5EF4-FFF2-40B4-BE49-F238E27FC236}">
                  <a16:creationId xmlns:a16="http://schemas.microsoft.com/office/drawing/2014/main" id="{4032DA20-F75B-42C5-8BC7-A34F309AD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" y="1259"/>
              <a:ext cx="546" cy="237"/>
            </a:xfrm>
            <a:custGeom>
              <a:avLst/>
              <a:gdLst>
                <a:gd name="T0" fmla="*/ 0 w 3578"/>
                <a:gd name="T1" fmla="*/ 0 h 1550"/>
                <a:gd name="T2" fmla="*/ 0 w 3578"/>
                <a:gd name="T3" fmla="*/ 0 h 1550"/>
                <a:gd name="T4" fmla="*/ 0 w 3578"/>
                <a:gd name="T5" fmla="*/ 0 h 1550"/>
                <a:gd name="T6" fmla="*/ 0 w 3578"/>
                <a:gd name="T7" fmla="*/ 0 h 1550"/>
                <a:gd name="T8" fmla="*/ 0 w 3578"/>
                <a:gd name="T9" fmla="*/ 0 h 1550"/>
                <a:gd name="T10" fmla="*/ 0 w 3578"/>
                <a:gd name="T11" fmla="*/ 0 h 1550"/>
                <a:gd name="T12" fmla="*/ 0 w 3578"/>
                <a:gd name="T13" fmla="*/ 0 h 1550"/>
                <a:gd name="T14" fmla="*/ 0 w 3578"/>
                <a:gd name="T15" fmla="*/ 0 h 1550"/>
                <a:gd name="T16" fmla="*/ 0 w 3578"/>
                <a:gd name="T17" fmla="*/ 0 h 1550"/>
                <a:gd name="T18" fmla="*/ 0 w 3578"/>
                <a:gd name="T19" fmla="*/ 0 h 1550"/>
                <a:gd name="T20" fmla="*/ 0 w 3578"/>
                <a:gd name="T21" fmla="*/ 0 h 1550"/>
                <a:gd name="T22" fmla="*/ 0 w 3578"/>
                <a:gd name="T23" fmla="*/ 0 h 1550"/>
                <a:gd name="T24" fmla="*/ 0 w 3578"/>
                <a:gd name="T25" fmla="*/ 0 h 1550"/>
                <a:gd name="T26" fmla="*/ 0 w 3578"/>
                <a:gd name="T27" fmla="*/ 0 h 1550"/>
                <a:gd name="T28" fmla="*/ 0 w 3578"/>
                <a:gd name="T29" fmla="*/ 0 h 1550"/>
                <a:gd name="T30" fmla="*/ 0 w 3578"/>
                <a:gd name="T31" fmla="*/ 0 h 1550"/>
                <a:gd name="T32" fmla="*/ 0 w 3578"/>
                <a:gd name="T33" fmla="*/ 0 h 1550"/>
                <a:gd name="T34" fmla="*/ 0 w 3578"/>
                <a:gd name="T35" fmla="*/ 0 h 1550"/>
                <a:gd name="T36" fmla="*/ 0 w 3578"/>
                <a:gd name="T37" fmla="*/ 0 h 1550"/>
                <a:gd name="T38" fmla="*/ 0 w 3578"/>
                <a:gd name="T39" fmla="*/ 0 h 1550"/>
                <a:gd name="T40" fmla="*/ 0 w 3578"/>
                <a:gd name="T41" fmla="*/ 0 h 1550"/>
                <a:gd name="T42" fmla="*/ 0 w 3578"/>
                <a:gd name="T43" fmla="*/ 0 h 1550"/>
                <a:gd name="T44" fmla="*/ 0 w 3578"/>
                <a:gd name="T45" fmla="*/ 0 h 1550"/>
                <a:gd name="T46" fmla="*/ 0 w 3578"/>
                <a:gd name="T47" fmla="*/ 0 h 1550"/>
                <a:gd name="T48" fmla="*/ 0 w 3578"/>
                <a:gd name="T49" fmla="*/ 0 h 1550"/>
                <a:gd name="T50" fmla="*/ 0 w 3578"/>
                <a:gd name="T51" fmla="*/ 0 h 1550"/>
                <a:gd name="T52" fmla="*/ 0 w 3578"/>
                <a:gd name="T53" fmla="*/ 0 h 1550"/>
                <a:gd name="T54" fmla="*/ 0 w 3578"/>
                <a:gd name="T55" fmla="*/ 0 h 1550"/>
                <a:gd name="T56" fmla="*/ 0 w 3578"/>
                <a:gd name="T57" fmla="*/ 0 h 1550"/>
                <a:gd name="T58" fmla="*/ 0 w 3578"/>
                <a:gd name="T59" fmla="*/ 0 h 1550"/>
                <a:gd name="T60" fmla="*/ 0 w 3578"/>
                <a:gd name="T61" fmla="*/ 0 h 1550"/>
                <a:gd name="T62" fmla="*/ 0 w 3578"/>
                <a:gd name="T63" fmla="*/ 0 h 1550"/>
                <a:gd name="T64" fmla="*/ 0 w 3578"/>
                <a:gd name="T65" fmla="*/ 0 h 1550"/>
                <a:gd name="T66" fmla="*/ 0 w 3578"/>
                <a:gd name="T67" fmla="*/ 0 h 1550"/>
                <a:gd name="T68" fmla="*/ 0 w 3578"/>
                <a:gd name="T69" fmla="*/ 0 h 1550"/>
                <a:gd name="T70" fmla="*/ 0 w 3578"/>
                <a:gd name="T71" fmla="*/ 0 h 1550"/>
                <a:gd name="T72" fmla="*/ 0 w 3578"/>
                <a:gd name="T73" fmla="*/ 0 h 1550"/>
                <a:gd name="T74" fmla="*/ 0 w 3578"/>
                <a:gd name="T75" fmla="*/ 0 h 15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578"/>
                <a:gd name="T115" fmla="*/ 0 h 1550"/>
                <a:gd name="T116" fmla="*/ 3578 w 3578"/>
                <a:gd name="T117" fmla="*/ 1550 h 155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578" h="1550">
                  <a:moveTo>
                    <a:pt x="0" y="1485"/>
                  </a:moveTo>
                  <a:lnTo>
                    <a:pt x="2" y="1550"/>
                  </a:lnTo>
                  <a:lnTo>
                    <a:pt x="150" y="1544"/>
                  </a:lnTo>
                  <a:lnTo>
                    <a:pt x="294" y="1538"/>
                  </a:lnTo>
                  <a:lnTo>
                    <a:pt x="431" y="1529"/>
                  </a:lnTo>
                  <a:lnTo>
                    <a:pt x="563" y="1515"/>
                  </a:lnTo>
                  <a:lnTo>
                    <a:pt x="691" y="1501"/>
                  </a:lnTo>
                  <a:lnTo>
                    <a:pt x="813" y="1483"/>
                  </a:lnTo>
                  <a:lnTo>
                    <a:pt x="934" y="1464"/>
                  </a:lnTo>
                  <a:lnTo>
                    <a:pt x="1048" y="1440"/>
                  </a:lnTo>
                  <a:lnTo>
                    <a:pt x="1060" y="1438"/>
                  </a:lnTo>
                  <a:lnTo>
                    <a:pt x="1172" y="1412"/>
                  </a:lnTo>
                  <a:lnTo>
                    <a:pt x="1385" y="1353"/>
                  </a:lnTo>
                  <a:lnTo>
                    <a:pt x="1487" y="1320"/>
                  </a:lnTo>
                  <a:lnTo>
                    <a:pt x="1587" y="1282"/>
                  </a:lnTo>
                  <a:lnTo>
                    <a:pt x="1686" y="1243"/>
                  </a:lnTo>
                  <a:lnTo>
                    <a:pt x="1782" y="1202"/>
                  </a:lnTo>
                  <a:lnTo>
                    <a:pt x="1879" y="1158"/>
                  </a:lnTo>
                  <a:lnTo>
                    <a:pt x="1973" y="1111"/>
                  </a:lnTo>
                  <a:lnTo>
                    <a:pt x="2070" y="1060"/>
                  </a:lnTo>
                  <a:lnTo>
                    <a:pt x="2164" y="1007"/>
                  </a:lnTo>
                  <a:lnTo>
                    <a:pt x="2261" y="952"/>
                  </a:lnTo>
                  <a:lnTo>
                    <a:pt x="2357" y="893"/>
                  </a:lnTo>
                  <a:lnTo>
                    <a:pt x="2454" y="831"/>
                  </a:lnTo>
                  <a:lnTo>
                    <a:pt x="2552" y="766"/>
                  </a:lnTo>
                  <a:lnTo>
                    <a:pt x="2655" y="700"/>
                  </a:lnTo>
                  <a:lnTo>
                    <a:pt x="2664" y="694"/>
                  </a:lnTo>
                  <a:lnTo>
                    <a:pt x="2767" y="623"/>
                  </a:lnTo>
                  <a:lnTo>
                    <a:pt x="2873" y="550"/>
                  </a:lnTo>
                  <a:lnTo>
                    <a:pt x="2981" y="473"/>
                  </a:lnTo>
                  <a:lnTo>
                    <a:pt x="3094" y="394"/>
                  </a:lnTo>
                  <a:lnTo>
                    <a:pt x="3208" y="314"/>
                  </a:lnTo>
                  <a:lnTo>
                    <a:pt x="3328" y="227"/>
                  </a:lnTo>
                  <a:lnTo>
                    <a:pt x="3452" y="140"/>
                  </a:lnTo>
                  <a:lnTo>
                    <a:pt x="3578" y="52"/>
                  </a:lnTo>
                  <a:lnTo>
                    <a:pt x="3541" y="0"/>
                  </a:lnTo>
                  <a:lnTo>
                    <a:pt x="3407" y="95"/>
                  </a:lnTo>
                  <a:lnTo>
                    <a:pt x="3283" y="182"/>
                  </a:lnTo>
                  <a:lnTo>
                    <a:pt x="3163" y="268"/>
                  </a:lnTo>
                  <a:lnTo>
                    <a:pt x="3048" y="349"/>
                  </a:lnTo>
                  <a:lnTo>
                    <a:pt x="2936" y="428"/>
                  </a:lnTo>
                  <a:lnTo>
                    <a:pt x="2828" y="505"/>
                  </a:lnTo>
                  <a:lnTo>
                    <a:pt x="2722" y="577"/>
                  </a:lnTo>
                  <a:lnTo>
                    <a:pt x="2619" y="648"/>
                  </a:lnTo>
                  <a:lnTo>
                    <a:pt x="2641" y="670"/>
                  </a:lnTo>
                  <a:lnTo>
                    <a:pt x="2629" y="640"/>
                  </a:lnTo>
                  <a:lnTo>
                    <a:pt x="2619" y="648"/>
                  </a:lnTo>
                  <a:lnTo>
                    <a:pt x="2641" y="670"/>
                  </a:lnTo>
                  <a:lnTo>
                    <a:pt x="2629" y="640"/>
                  </a:lnTo>
                  <a:lnTo>
                    <a:pt x="2527" y="707"/>
                  </a:lnTo>
                  <a:lnTo>
                    <a:pt x="2428" y="772"/>
                  </a:lnTo>
                  <a:lnTo>
                    <a:pt x="2332" y="833"/>
                  </a:lnTo>
                  <a:lnTo>
                    <a:pt x="2235" y="893"/>
                  </a:lnTo>
                  <a:lnTo>
                    <a:pt x="2139" y="948"/>
                  </a:lnTo>
                  <a:lnTo>
                    <a:pt x="2044" y="1001"/>
                  </a:lnTo>
                  <a:lnTo>
                    <a:pt x="1948" y="1052"/>
                  </a:lnTo>
                  <a:lnTo>
                    <a:pt x="1853" y="1099"/>
                  </a:lnTo>
                  <a:lnTo>
                    <a:pt x="1757" y="1143"/>
                  </a:lnTo>
                  <a:lnTo>
                    <a:pt x="1660" y="1184"/>
                  </a:lnTo>
                  <a:lnTo>
                    <a:pt x="1562" y="1223"/>
                  </a:lnTo>
                  <a:lnTo>
                    <a:pt x="1461" y="1261"/>
                  </a:lnTo>
                  <a:lnTo>
                    <a:pt x="1359" y="1294"/>
                  </a:lnTo>
                  <a:lnTo>
                    <a:pt x="1146" y="1353"/>
                  </a:lnTo>
                  <a:lnTo>
                    <a:pt x="1034" y="1379"/>
                  </a:lnTo>
                  <a:lnTo>
                    <a:pt x="1048" y="1408"/>
                  </a:lnTo>
                  <a:lnTo>
                    <a:pt x="1048" y="1375"/>
                  </a:lnTo>
                  <a:lnTo>
                    <a:pt x="1034" y="1379"/>
                  </a:lnTo>
                  <a:lnTo>
                    <a:pt x="1048" y="1408"/>
                  </a:lnTo>
                  <a:lnTo>
                    <a:pt x="1048" y="1375"/>
                  </a:lnTo>
                  <a:lnTo>
                    <a:pt x="934" y="1399"/>
                  </a:lnTo>
                  <a:lnTo>
                    <a:pt x="813" y="1418"/>
                  </a:lnTo>
                  <a:lnTo>
                    <a:pt x="691" y="1436"/>
                  </a:lnTo>
                  <a:lnTo>
                    <a:pt x="563" y="1450"/>
                  </a:lnTo>
                  <a:lnTo>
                    <a:pt x="431" y="1464"/>
                  </a:lnTo>
                  <a:lnTo>
                    <a:pt x="294" y="1473"/>
                  </a:lnTo>
                  <a:lnTo>
                    <a:pt x="150" y="1479"/>
                  </a:lnTo>
                  <a:lnTo>
                    <a:pt x="0" y="148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GB"/>
            </a:p>
          </p:txBody>
        </p:sp>
        <p:sp>
          <p:nvSpPr>
            <p:cNvPr id="69" name="Freeform 62">
              <a:extLst>
                <a:ext uri="{FF2B5EF4-FFF2-40B4-BE49-F238E27FC236}">
                  <a16:creationId xmlns:a16="http://schemas.microsoft.com/office/drawing/2014/main" id="{76A0DF9F-854F-4208-984D-FDC6DE5D6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2" y="1485"/>
              <a:ext cx="301" cy="11"/>
            </a:xfrm>
            <a:custGeom>
              <a:avLst/>
              <a:gdLst>
                <a:gd name="T0" fmla="*/ 0 w 1967"/>
                <a:gd name="T1" fmla="*/ 0 h 67"/>
                <a:gd name="T2" fmla="*/ 0 w 1967"/>
                <a:gd name="T3" fmla="*/ 0 h 67"/>
                <a:gd name="T4" fmla="*/ 0 w 1967"/>
                <a:gd name="T5" fmla="*/ 0 h 67"/>
                <a:gd name="T6" fmla="*/ 0 w 1967"/>
                <a:gd name="T7" fmla="*/ 0 h 67"/>
                <a:gd name="T8" fmla="*/ 0 w 1967"/>
                <a:gd name="T9" fmla="*/ 0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67"/>
                <a:gd name="T16" fmla="*/ 0 h 67"/>
                <a:gd name="T17" fmla="*/ 1967 w 1967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67" h="67">
                  <a:moveTo>
                    <a:pt x="0" y="0"/>
                  </a:moveTo>
                  <a:lnTo>
                    <a:pt x="0" y="65"/>
                  </a:lnTo>
                  <a:lnTo>
                    <a:pt x="1967" y="67"/>
                  </a:lnTo>
                  <a:lnTo>
                    <a:pt x="1967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GB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E0239B6-B771-484E-B0A4-773036D1C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" y="1258"/>
              <a:ext cx="983" cy="1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endParaRPr lang="en-GB" altLang="en-US"/>
            </a:p>
          </p:txBody>
        </p:sp>
      </p:grpSp>
      <p:sp>
        <p:nvSpPr>
          <p:cNvPr id="71" name="TextBox 1">
            <a:extLst>
              <a:ext uri="{FF2B5EF4-FFF2-40B4-BE49-F238E27FC236}">
                <a16:creationId xmlns:a16="http://schemas.microsoft.com/office/drawing/2014/main" id="{38E2BDC5-9C4F-4A50-BE49-6FE1D86EB111}"/>
              </a:ext>
            </a:extLst>
          </p:cNvPr>
          <p:cNvSpPr txBox="1"/>
          <p:nvPr/>
        </p:nvSpPr>
        <p:spPr>
          <a:xfrm>
            <a:off x="2474153" y="5923659"/>
            <a:ext cx="177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GB" dirty="0"/>
              <a:t>2010-now</a:t>
            </a:r>
          </a:p>
        </p:txBody>
      </p:sp>
      <p:sp>
        <p:nvSpPr>
          <p:cNvPr id="72" name="TextBox 27">
            <a:extLst>
              <a:ext uri="{FF2B5EF4-FFF2-40B4-BE49-F238E27FC236}">
                <a16:creationId xmlns:a16="http://schemas.microsoft.com/office/drawing/2014/main" id="{39211F45-1307-472C-980B-D05501924FDC}"/>
              </a:ext>
            </a:extLst>
          </p:cNvPr>
          <p:cNvSpPr txBox="1"/>
          <p:nvPr/>
        </p:nvSpPr>
        <p:spPr>
          <a:xfrm>
            <a:off x="4728900" y="5926271"/>
            <a:ext cx="1863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GB" dirty="0"/>
              <a:t>2015-now</a:t>
            </a:r>
          </a:p>
        </p:txBody>
      </p:sp>
      <p:sp>
        <p:nvSpPr>
          <p:cNvPr id="73" name="TextBox 28">
            <a:extLst>
              <a:ext uri="{FF2B5EF4-FFF2-40B4-BE49-F238E27FC236}">
                <a16:creationId xmlns:a16="http://schemas.microsoft.com/office/drawing/2014/main" id="{35347205-DB1A-4D31-8324-5CC105CB2CFA}"/>
              </a:ext>
            </a:extLst>
          </p:cNvPr>
          <p:cNvSpPr txBox="1"/>
          <p:nvPr/>
        </p:nvSpPr>
        <p:spPr>
          <a:xfrm>
            <a:off x="7066727" y="5923659"/>
            <a:ext cx="1197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GB" dirty="0"/>
              <a:t>2015-now</a:t>
            </a:r>
          </a:p>
        </p:txBody>
      </p:sp>
      <p:pic>
        <p:nvPicPr>
          <p:cNvPr id="74" name="Picture 297" descr="ERG logo rgb 2">
            <a:extLst>
              <a:ext uri="{FF2B5EF4-FFF2-40B4-BE49-F238E27FC236}">
                <a16:creationId xmlns:a16="http://schemas.microsoft.com/office/drawing/2014/main" id="{EEFA8CB6-A59B-463B-B2C6-3E21E2FDE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D0D0D0"/>
              </a:clrFrom>
              <a:clrTo>
                <a:srgbClr val="D0D0D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528" r="1155" b="969"/>
          <a:stretch>
            <a:fillRect/>
          </a:stretch>
        </p:blipFill>
        <p:spPr bwMode="auto">
          <a:xfrm>
            <a:off x="3380275" y="2660149"/>
            <a:ext cx="934781" cy="55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2">
            <a:extLst>
              <a:ext uri="{FF2B5EF4-FFF2-40B4-BE49-F238E27FC236}">
                <a16:creationId xmlns:a16="http://schemas.microsoft.com/office/drawing/2014/main" id="{8D0E0FD1-636E-442D-B508-3D33D821F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945" y="2190289"/>
            <a:ext cx="9652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800" b="1" dirty="0">
                <a:solidFill>
                  <a:schemeClr val="tx1"/>
                </a:solidFill>
                <a:latin typeface="Arial" panose="020B0604020202020204" pitchFamily="34" charset="0"/>
              </a:rPr>
              <a:t>DASA</a:t>
            </a:r>
          </a:p>
        </p:txBody>
      </p:sp>
      <p:sp>
        <p:nvSpPr>
          <p:cNvPr id="76" name="TextBox 28">
            <a:extLst>
              <a:ext uri="{FF2B5EF4-FFF2-40B4-BE49-F238E27FC236}">
                <a16:creationId xmlns:a16="http://schemas.microsoft.com/office/drawing/2014/main" id="{67DCAE9D-1006-4C37-B466-AAC1FD2485E3}"/>
              </a:ext>
            </a:extLst>
          </p:cNvPr>
          <p:cNvSpPr txBox="1"/>
          <p:nvPr/>
        </p:nvSpPr>
        <p:spPr>
          <a:xfrm>
            <a:off x="6349900" y="6308268"/>
            <a:ext cx="2986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GB" sz="1400" dirty="0"/>
              <a:t>(DWAKB in 2003; Baas et al. 2005)</a:t>
            </a:r>
          </a:p>
        </p:txBody>
      </p:sp>
      <p:sp>
        <p:nvSpPr>
          <p:cNvPr id="65" name="Text Box 9"/>
          <p:cNvSpPr txBox="1">
            <a:spLocks noChangeArrowheads="1"/>
          </p:cNvSpPr>
          <p:nvPr/>
        </p:nvSpPr>
        <p:spPr bwMode="auto">
          <a:xfrm>
            <a:off x="9335627" y="2636912"/>
            <a:ext cx="2953061" cy="351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spcAft>
                <a:spcPct val="50000"/>
              </a:spcAft>
            </a:pPr>
            <a:r>
              <a:rPr lang="en-GB" alt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Team:</a:t>
            </a:r>
          </a:p>
          <a:p>
            <a:pPr defTabSz="914400" eaLnBrk="1" hangingPunct="1">
              <a:spcBef>
                <a:spcPct val="0"/>
              </a:spcBef>
              <a:spcAft>
                <a:spcPct val="50000"/>
              </a:spcAft>
            </a:pP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Luca Colombera</a:t>
            </a:r>
          </a:p>
          <a:p>
            <a:pPr defTabSz="914400" eaLnBrk="1" hangingPunct="1">
              <a:spcBef>
                <a:spcPct val="0"/>
              </a:spcBef>
              <a:spcAft>
                <a:spcPct val="50000"/>
              </a:spcAft>
            </a:pP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Grace Cosgrove</a:t>
            </a:r>
          </a:p>
          <a:p>
            <a:pPr>
              <a:spcAft>
                <a:spcPct val="50000"/>
              </a:spcAft>
            </a:pP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Soma Budai (RA)</a:t>
            </a:r>
          </a:p>
          <a:p>
            <a:pPr>
              <a:spcAft>
                <a:spcPct val="50000"/>
              </a:spcAft>
            </a:pP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Roman Soltan (RA)</a:t>
            </a:r>
          </a:p>
          <a:p>
            <a:pPr>
              <a:spcAft>
                <a:spcPct val="50000"/>
              </a:spcAft>
            </a:pPr>
            <a:r>
              <a:rPr lang="en-GB" alt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Laura Bührig </a:t>
            </a: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(PhD)</a:t>
            </a:r>
          </a:p>
          <a:p>
            <a:pPr defTabSz="914400" eaLnBrk="1" hangingPunct="1">
              <a:spcBef>
                <a:spcPct val="0"/>
              </a:spcBef>
              <a:spcAft>
                <a:spcPct val="50000"/>
              </a:spcAft>
            </a:pP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Bassam Alshammari (PhD)</a:t>
            </a:r>
            <a:endParaRPr lang="en-GB" altLang="en-US" sz="17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Bef>
                <a:spcPct val="0"/>
              </a:spcBef>
              <a:spcAft>
                <a:spcPct val="50000"/>
              </a:spcAft>
            </a:pPr>
            <a:r>
              <a:rPr lang="en-GB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Nigel Mountney</a:t>
            </a:r>
          </a:p>
          <a:p>
            <a:pPr defTabSz="914400" eaLnBrk="1" hangingPunct="1">
              <a:spcBef>
                <a:spcPct val="0"/>
              </a:spcBef>
              <a:spcAft>
                <a:spcPct val="50000"/>
              </a:spcAft>
            </a:pPr>
            <a:r>
              <a:rPr lang="en-GB" altLang="en-US" sz="1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 McCaffrey</a:t>
            </a:r>
          </a:p>
        </p:txBody>
      </p:sp>
    </p:spTree>
    <p:extLst>
      <p:ext uri="{BB962C8B-B14F-4D97-AF65-F5344CB8AC3E}">
        <p14:creationId xmlns:p14="http://schemas.microsoft.com/office/powerpoint/2010/main" val="1882179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Subsurface applications of FAKTS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07368" y="808976"/>
            <a:ext cx="7560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Guiding interpretations and erection of conceptual models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07368" y="1309255"/>
            <a:ext cx="734481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Support core interpretations with comparison of facies organization of classes of sedimentary bodies against FAKTS analogues.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6" y="2583318"/>
            <a:ext cx="12002048" cy="379852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34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39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1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2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3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4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5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6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7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8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9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0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1" name="TextBox 15"/>
          <p:cNvSpPr txBox="1">
            <a:spLocks noChangeArrowheads="1"/>
          </p:cNvSpPr>
          <p:nvPr/>
        </p:nvSpPr>
        <p:spPr bwMode="auto">
          <a:xfrm>
            <a:off x="8256240" y="6481207"/>
            <a:ext cx="368548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GB" altLang="en-US" sz="1400" dirty="0"/>
              <a:t>Colombera &amp; Mountney (2019, Sed. Geol.)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179851" y="733889"/>
            <a:ext cx="3455566" cy="1604370"/>
            <a:chOff x="515456" y="1098000"/>
            <a:chExt cx="6552000" cy="3042000"/>
          </a:xfrm>
        </p:grpSpPr>
        <p:pic>
          <p:nvPicPr>
            <p:cNvPr id="52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94" t="36837" r="-26995" b="37198"/>
            <a:stretch/>
          </p:blipFill>
          <p:spPr bwMode="auto">
            <a:xfrm>
              <a:off x="1199456" y="1098000"/>
              <a:ext cx="5868000" cy="26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94" t="66580" r="-26994" b="29736"/>
            <a:stretch/>
          </p:blipFill>
          <p:spPr bwMode="auto">
            <a:xfrm>
              <a:off x="1199456" y="3762000"/>
              <a:ext cx="5868000" cy="3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" t="36837" r="88348" b="37198"/>
            <a:stretch/>
          </p:blipFill>
          <p:spPr bwMode="auto">
            <a:xfrm>
              <a:off x="515456" y="1098000"/>
              <a:ext cx="684000" cy="26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580" r="88343" b="29736"/>
            <a:stretch/>
          </p:blipFill>
          <p:spPr bwMode="auto">
            <a:xfrm>
              <a:off x="515456" y="3762000"/>
              <a:ext cx="684000" cy="37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9023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Subsurface applications of FAKTS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3392" y="1215042"/>
            <a:ext cx="35074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Assisting fluvial-sandstone well-to-well correlations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27238" y="2053003"/>
            <a:ext cx="38125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Derivation of empirical relationships to be used as constraints to well correlations, and more generally as predictive models of subsurface architecture.</a:t>
            </a:r>
          </a:p>
        </p:txBody>
      </p:sp>
      <p:grpSp>
        <p:nvGrpSpPr>
          <p:cNvPr id="26" name="Group 4"/>
          <p:cNvGrpSpPr>
            <a:grpSpLocks/>
          </p:cNvGrpSpPr>
          <p:nvPr/>
        </p:nvGrpSpPr>
        <p:grpSpPr bwMode="auto">
          <a:xfrm>
            <a:off x="67776" y="4813408"/>
            <a:ext cx="11906279" cy="1885321"/>
            <a:chOff x="291971" y="4510046"/>
            <a:chExt cx="11905253" cy="1884947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055" y="4510046"/>
              <a:ext cx="9795169" cy="1884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29" b="18225"/>
            <a:stretch>
              <a:fillRect/>
            </a:stretch>
          </p:blipFill>
          <p:spPr bwMode="auto">
            <a:xfrm>
              <a:off x="291971" y="5071709"/>
              <a:ext cx="2436009" cy="527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2"/>
            <p:cNvSpPr txBox="1">
              <a:spLocks noChangeArrowheads="1"/>
            </p:cNvSpPr>
            <p:nvPr/>
          </p:nvSpPr>
          <p:spPr bwMode="auto">
            <a:xfrm>
              <a:off x="579799" y="5808281"/>
              <a:ext cx="160011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dirty="0"/>
                <a:t>He et al. (2013)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27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34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6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7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8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9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0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1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2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3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4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5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971" y="788760"/>
            <a:ext cx="5611509" cy="37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11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Subsurface applications of FAKTS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99289" y="666405"/>
            <a:ext cx="6844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Assisting fluvial-sandstone well-to-well correlations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89563" y="1105350"/>
            <a:ext cx="8701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Derivation of ‘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dirty="0" err="1"/>
              <a:t>orrelability</a:t>
            </a:r>
            <a:r>
              <a:rPr lang="en-GB" altLang="en-US" dirty="0"/>
              <a:t> models’, which express the likely proportion of penetrated units that are </a:t>
            </a:r>
            <a:r>
              <a:rPr lang="en-GB" altLang="en-US" dirty="0" err="1"/>
              <a:t>correlatable</a:t>
            </a:r>
            <a:r>
              <a:rPr lang="en-GB" altLang="en-US" dirty="0"/>
              <a:t> over a given distance.</a:t>
            </a:r>
          </a:p>
        </p:txBody>
      </p:sp>
      <p:grpSp>
        <p:nvGrpSpPr>
          <p:cNvPr id="23" name="Group 16"/>
          <p:cNvGrpSpPr>
            <a:grpSpLocks/>
          </p:cNvGrpSpPr>
          <p:nvPr/>
        </p:nvGrpSpPr>
        <p:grpSpPr bwMode="auto">
          <a:xfrm>
            <a:off x="4395767" y="2350816"/>
            <a:ext cx="3400465" cy="1976523"/>
            <a:chOff x="1571625" y="1609725"/>
            <a:chExt cx="6096719" cy="3691483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25" y="1609725"/>
              <a:ext cx="6000750" cy="3638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28"/>
            <p:cNvSpPr/>
            <p:nvPr/>
          </p:nvSpPr>
          <p:spPr>
            <a:xfrm>
              <a:off x="7379897" y="3715890"/>
              <a:ext cx="288447" cy="361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803003" y="4939873"/>
              <a:ext cx="793229" cy="3613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31" name="TextBox 19"/>
          <p:cNvSpPr txBox="1">
            <a:spLocks noChangeArrowheads="1"/>
          </p:cNvSpPr>
          <p:nvPr/>
        </p:nvSpPr>
        <p:spPr bwMode="auto">
          <a:xfrm>
            <a:off x="9116951" y="4180601"/>
            <a:ext cx="2447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/>
              <a:t>saidbisd</a:t>
            </a:r>
          </a:p>
        </p:txBody>
      </p: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38" y="1988792"/>
            <a:ext cx="3155155" cy="426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1731206"/>
            <a:ext cx="3475348" cy="217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118" y="4093870"/>
            <a:ext cx="3227639" cy="220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Left Brace 34"/>
          <p:cNvSpPr/>
          <p:nvPr/>
        </p:nvSpPr>
        <p:spPr>
          <a:xfrm flipH="1">
            <a:off x="3681177" y="2000355"/>
            <a:ext cx="433387" cy="4161125"/>
          </a:xfrm>
          <a:prstGeom prst="leftBrace">
            <a:avLst>
              <a:gd name="adj1" fmla="val 8333"/>
              <a:gd name="adj2" fmla="val 30713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6" name="TextBox 19"/>
          <p:cNvSpPr txBox="1">
            <a:spLocks noChangeArrowheads="1"/>
          </p:cNvSpPr>
          <p:nvPr/>
        </p:nvSpPr>
        <p:spPr bwMode="auto">
          <a:xfrm>
            <a:off x="4335678" y="4387541"/>
            <a:ext cx="34605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400" dirty="0"/>
              <a:t>Colombera et al. (2014, AAPG Bull.)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8198" y="6338568"/>
            <a:ext cx="1024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Total probabilities consider the variance in lateral extent of sedimentary bodies.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38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40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2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3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4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5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6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7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8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9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0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1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52" name="Straight Arrow Connector 51"/>
          <p:cNvCxnSpPr/>
          <p:nvPr/>
        </p:nvCxnSpPr>
        <p:spPr>
          <a:xfrm>
            <a:off x="7707202" y="3284984"/>
            <a:ext cx="47703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420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Subsurface applications of FAKTS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89102" y="679242"/>
            <a:ext cx="6844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Assisting fluvial-sandstone well-to-well correlations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79376" y="1118187"/>
            <a:ext cx="8701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Derivation of ‘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dirty="0" err="1"/>
              <a:t>orrelability</a:t>
            </a:r>
            <a:r>
              <a:rPr lang="en-GB" altLang="en-US" dirty="0"/>
              <a:t> models’, which express the likely proportion of penetrated units that are </a:t>
            </a:r>
            <a:r>
              <a:rPr lang="en-GB" altLang="en-US" dirty="0" err="1"/>
              <a:t>correlatable</a:t>
            </a:r>
            <a:r>
              <a:rPr lang="en-GB" altLang="en-US" dirty="0"/>
              <a:t> over a given distance.</a:t>
            </a: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157" y="1540166"/>
            <a:ext cx="3904451" cy="520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782087"/>
            <a:ext cx="4935614" cy="4293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489102" y="6093296"/>
            <a:ext cx="6975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dirty="0"/>
              <a:t>Comparisons with </a:t>
            </a:r>
            <a:r>
              <a:rPr lang="en-GB" altLang="en-US" dirty="0" err="1"/>
              <a:t>correlability</a:t>
            </a:r>
            <a:r>
              <a:rPr lang="en-GB" altLang="en-US" dirty="0"/>
              <a:t> models quantify the geological likelihood of a correlation panel and tell us how to improve it.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24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30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2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3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4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5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6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7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8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9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0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1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2" name="TextBox 19"/>
          <p:cNvSpPr txBox="1">
            <a:spLocks noChangeArrowheads="1"/>
          </p:cNvSpPr>
          <p:nvPr/>
        </p:nvSpPr>
        <p:spPr bwMode="auto">
          <a:xfrm>
            <a:off x="6074271" y="3717032"/>
            <a:ext cx="169213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400" dirty="0"/>
              <a:t>Colombera et al. </a:t>
            </a:r>
          </a:p>
          <a:p>
            <a:pPr algn="ctr" eaLnBrk="1" hangingPunct="1"/>
            <a:r>
              <a:rPr lang="en-GB" altLang="en-US" sz="1400" dirty="0"/>
              <a:t>(2014, AAPG Bull.)</a:t>
            </a:r>
          </a:p>
        </p:txBody>
      </p:sp>
    </p:spTree>
    <p:extLst>
      <p:ext uri="{BB962C8B-B14F-4D97-AF65-F5344CB8AC3E}">
        <p14:creationId xmlns:p14="http://schemas.microsoft.com/office/powerpoint/2010/main" val="570616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Subsurface applications of FAKTS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67408" y="817346"/>
            <a:ext cx="9721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Conditioning of stochastic fluvial reservoir models: object-based approaches</a:t>
            </a:r>
          </a:p>
        </p:txBody>
      </p:sp>
      <p:pic>
        <p:nvPicPr>
          <p:cNvPr id="25" name="Picture 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995"/>
          <a:stretch/>
        </p:blipFill>
        <p:spPr bwMode="auto">
          <a:xfrm>
            <a:off x="860043" y="2042943"/>
            <a:ext cx="9916477" cy="252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1950" y="6505600"/>
            <a:ext cx="5507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Workflows and applications in Colombera et al. (2012, AAPG Bull.)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36"/>
          <a:stretch/>
        </p:blipFill>
        <p:spPr>
          <a:xfrm>
            <a:off x="1951663" y="4540080"/>
            <a:ext cx="4968000" cy="1953274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67408" y="1321403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Derivation of analogue-based parameters for constraining object-based models: absolute and relative dimensional parameters.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6" r="-1108"/>
          <a:stretch/>
        </p:blipFill>
        <p:spPr>
          <a:xfrm>
            <a:off x="8040216" y="4657328"/>
            <a:ext cx="2266773" cy="201622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7248128" y="5445224"/>
            <a:ext cx="371729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43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45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7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8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9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0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1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2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3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4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5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6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65819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Subsurface applications of FAKTS </a:t>
            </a: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288" y="3719331"/>
            <a:ext cx="5832475" cy="3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854569" y="1052736"/>
            <a:ext cx="338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Conditioning of stochastic fluvial reservoir models: 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pixel-based approaches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4529" y="2260837"/>
            <a:ext cx="37444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Derivation of analogue-based parameters for constraining object-based models: indicator auto- and cross-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variogram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models, transition statistics. </a:t>
            </a:r>
          </a:p>
          <a:p>
            <a:pPr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condition models generated by: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SIS,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Plurigaussian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simulations,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Markov-chain simulations,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MPS simulations.</a:t>
            </a:r>
          </a:p>
          <a:p>
            <a:pPr>
              <a:spcAft>
                <a:spcPts val="600"/>
              </a:spcAft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44" y="749514"/>
            <a:ext cx="5749859" cy="292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11824" y="3133281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Colombera et al. </a:t>
            </a:r>
          </a:p>
          <a:p>
            <a:r>
              <a:rPr lang="en-GB" sz="1400" dirty="0"/>
              <a:t>(2012, 2016, AAPG Bull.)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24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27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2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3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4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5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6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7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8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9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0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1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32521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69272" y="1504283"/>
            <a:ext cx="5139323" cy="3076845"/>
            <a:chOff x="2800136" y="4173155"/>
            <a:chExt cx="4110037" cy="2460625"/>
          </a:xfrm>
        </p:grpSpPr>
        <p:grpSp>
          <p:nvGrpSpPr>
            <p:cNvPr id="28" name="Group 32"/>
            <p:cNvGrpSpPr>
              <a:grpSpLocks/>
            </p:cNvGrpSpPr>
            <p:nvPr/>
          </p:nvGrpSpPr>
          <p:grpSpPr bwMode="auto">
            <a:xfrm>
              <a:off x="4028861" y="4173155"/>
              <a:ext cx="2881312" cy="2460625"/>
              <a:chOff x="4788024" y="4365104"/>
              <a:chExt cx="2880320" cy="2461364"/>
            </a:xfrm>
          </p:grpSpPr>
          <p:pic>
            <p:nvPicPr>
              <p:cNvPr id="32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8024" y="4365104"/>
                <a:ext cx="2880320" cy="2461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4788024" y="5805399"/>
                <a:ext cx="720477" cy="6674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3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136" y="4917616"/>
              <a:ext cx="12287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1524000" y="2606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Subsurface applications of FAKTS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655840" y="3098272"/>
            <a:ext cx="5508708" cy="3787112"/>
            <a:chOff x="4101886" y="616169"/>
            <a:chExt cx="4649787" cy="3196624"/>
          </a:xfrm>
        </p:grpSpPr>
        <p:grpSp>
          <p:nvGrpSpPr>
            <p:cNvPr id="24" name="Group 33"/>
            <p:cNvGrpSpPr>
              <a:grpSpLocks/>
            </p:cNvGrpSpPr>
            <p:nvPr/>
          </p:nvGrpSpPr>
          <p:grpSpPr bwMode="auto">
            <a:xfrm>
              <a:off x="4101886" y="1364868"/>
              <a:ext cx="4649787" cy="2447925"/>
              <a:chOff x="4499992" y="1556792"/>
              <a:chExt cx="4650972" cy="2448272"/>
            </a:xfrm>
          </p:grpSpPr>
          <p:pic>
            <p:nvPicPr>
              <p:cNvPr id="25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99992" y="1556792"/>
                <a:ext cx="4650972" cy="2448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4571447" y="3212789"/>
                <a:ext cx="720909" cy="5048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9944" y="1208727"/>
              <a:ext cx="1228725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047" y="616169"/>
              <a:ext cx="2687638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02" y="980728"/>
            <a:ext cx="3423945" cy="117363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8292747" y="938003"/>
            <a:ext cx="4637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latin typeface="Arial Narrow" panose="020B0606020202030204" pitchFamily="34" charset="0"/>
              </a:rPr>
              <a:t>Channel-element lateral (cross-stream) </a:t>
            </a:r>
          </a:p>
          <a:p>
            <a:r>
              <a:rPr lang="en-GB" sz="1400" b="1" dirty="0">
                <a:latin typeface="Arial Narrow" panose="020B0606020202030204" pitchFamily="34" charset="0"/>
              </a:rPr>
              <a:t>transition count matrix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38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40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4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5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6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7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8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9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0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1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2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3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854569" y="1052736"/>
            <a:ext cx="33843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Conditioning of stochastic fluvial reservoir models: 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pixel-based approaches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94529" y="2260837"/>
            <a:ext cx="37444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Derivation of analogue-based parameters for constraining object-based models: indicator auto- and cross-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variogram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models, transition statistics. </a:t>
            </a:r>
          </a:p>
          <a:p>
            <a:pPr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condition models generated by: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SIS,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Plurigaussian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simulations,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Markov-chain simulations,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MPS simulations.</a:t>
            </a:r>
          </a:p>
          <a:p>
            <a:pPr>
              <a:spcAft>
                <a:spcPts val="600"/>
              </a:spcAft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285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Subsurface applications of FAKTS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77" y="4297421"/>
            <a:ext cx="2898648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71"/>
          <a:stretch/>
        </p:blipFill>
        <p:spPr>
          <a:xfrm>
            <a:off x="4325791" y="1026182"/>
            <a:ext cx="5918282" cy="362695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67408" y="692697"/>
            <a:ext cx="3096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Conditioning of stochastic fluvial reservoir models: MPS training images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47066" y="1755823"/>
            <a:ext cx="4431925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Derivation of analogue-based parameters for constraining geometric models of facies architecture, which can be applied as training images to condition MPS models of fluvial reservoirs.</a:t>
            </a:r>
          </a:p>
          <a:p>
            <a:pPr>
              <a:spcAft>
                <a:spcPts val="600"/>
              </a:spcAft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947128" y="4401775"/>
            <a:ext cx="1842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Yan et al. (2017)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5471" y="3341692"/>
            <a:ext cx="1193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FAKTS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073131" y="3783914"/>
            <a:ext cx="11689" cy="436683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676096" y="3410794"/>
            <a:ext cx="1700555" cy="1040516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9530489">
            <a:off x="5345143" y="1354417"/>
            <a:ext cx="1832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/>
              <a:t>Modelled point-bar </a:t>
            </a:r>
          </a:p>
          <a:p>
            <a:pPr algn="ctr"/>
            <a:r>
              <a:rPr lang="en-GB" sz="1400" b="1" dirty="0"/>
              <a:t>architecture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9885427" y="3288419"/>
            <a:ext cx="628741" cy="54579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9750389" y="3858034"/>
            <a:ext cx="2135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/>
              <a:t>Training images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31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34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6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7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8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0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1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2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4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5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6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7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/>
          <a:srcRect l="-4654" t="7358" r="7336" b="3552"/>
          <a:stretch/>
        </p:blipFill>
        <p:spPr>
          <a:xfrm>
            <a:off x="8658892" y="4297421"/>
            <a:ext cx="3170361" cy="209100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/>
          <a:srcRect l="4547" t="6650" r="7359" b="4244"/>
          <a:stretch/>
        </p:blipFill>
        <p:spPr>
          <a:xfrm>
            <a:off x="7621957" y="5715922"/>
            <a:ext cx="1350150" cy="108012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137775" y="5146702"/>
            <a:ext cx="17572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/>
              <a:t>MPS</a:t>
            </a:r>
          </a:p>
          <a:p>
            <a:pPr algn="ctr"/>
            <a:r>
              <a:rPr lang="en-GB" sz="2400" b="1" dirty="0"/>
              <a:t>algorithms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6888293" y="5517232"/>
            <a:ext cx="1872003" cy="0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87FA30D-CE22-468F-BA46-62B825A55CF5}"/>
              </a:ext>
            </a:extLst>
          </p:cNvPr>
          <p:cNvSpPr txBox="1"/>
          <p:nvPr/>
        </p:nvSpPr>
        <p:spPr>
          <a:xfrm>
            <a:off x="9699077" y="6427707"/>
            <a:ext cx="2463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Montero et al. (in review)</a:t>
            </a:r>
          </a:p>
        </p:txBody>
      </p:sp>
    </p:spTree>
    <p:extLst>
      <p:ext uri="{BB962C8B-B14F-4D97-AF65-F5344CB8AC3E}">
        <p14:creationId xmlns:p14="http://schemas.microsoft.com/office/powerpoint/2010/main" val="481552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Subsurface applications of FAKTS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07368" y="620688"/>
            <a:ext cx="907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Empirical characterization of analogues: derivation of predictive rules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81" y="2844345"/>
            <a:ext cx="2774671" cy="363801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51382" y="1270789"/>
            <a:ext cx="91450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Compound analysis of multiple analogues for establishing quantitative predictive rules. </a:t>
            </a:r>
          </a:p>
          <a:p>
            <a:pPr>
              <a:spcAft>
                <a:spcPts val="600"/>
              </a:spcAft>
            </a:pP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Example applications to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Predictions of net-to-gross ratios and heterogeneity.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4224" y="2751887"/>
            <a:ext cx="4533624" cy="3822932"/>
            <a:chOff x="4957030" y="980728"/>
            <a:chExt cx="3636390" cy="3066349"/>
          </a:xfrm>
        </p:grpSpPr>
        <p:grpSp>
          <p:nvGrpSpPr>
            <p:cNvPr id="2" name="Group 1"/>
            <p:cNvGrpSpPr/>
            <p:nvPr/>
          </p:nvGrpSpPr>
          <p:grpSpPr>
            <a:xfrm>
              <a:off x="4957030" y="980728"/>
              <a:ext cx="3636390" cy="3066349"/>
              <a:chOff x="5131734" y="3178942"/>
              <a:chExt cx="4224689" cy="3562426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31734" y="3178942"/>
                <a:ext cx="3976770" cy="3562426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7544692" y="6068179"/>
                <a:ext cx="1811731" cy="258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200" dirty="0">
                    <a:solidFill>
                      <a:schemeClr val="bg1"/>
                    </a:solidFill>
                  </a:rPr>
                  <a:t>Maynard et al. (2003)</a:t>
                </a: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7506101" y="3218300"/>
              <a:ext cx="852937" cy="2313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89388" y="3021760"/>
              <a:ext cx="23920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b="1" dirty="0" err="1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Arang</a:t>
              </a:r>
              <a:r>
                <a:rPr lang="en-GB" sz="12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Fm.</a:t>
              </a:r>
            </a:p>
            <a:p>
              <a:pPr algn="r"/>
              <a:r>
                <a:rPr lang="en-GB" sz="12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West </a:t>
              </a:r>
              <a:r>
                <a:rPr lang="en-GB" sz="1200" b="1" dirty="0" err="1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Natuna</a:t>
              </a:r>
              <a:r>
                <a:rPr lang="en-GB" sz="1200" b="1" dirty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 Basin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34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36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8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9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0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1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2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3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4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5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6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7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219" y="2359830"/>
            <a:ext cx="4323387" cy="300657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486740" y="5574953"/>
            <a:ext cx="2994338" cy="1186008"/>
            <a:chOff x="6384032" y="1083403"/>
            <a:chExt cx="3740376" cy="1481501"/>
          </a:xfrm>
        </p:grpSpPr>
        <p:pic>
          <p:nvPicPr>
            <p:cNvPr id="48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423"/>
            <a:stretch/>
          </p:blipFill>
          <p:spPr bwMode="auto">
            <a:xfrm>
              <a:off x="6384032" y="1083403"/>
              <a:ext cx="3740376" cy="1265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93" b="49792"/>
            <a:stretch/>
          </p:blipFill>
          <p:spPr bwMode="auto">
            <a:xfrm>
              <a:off x="6384032" y="2276872"/>
              <a:ext cx="3740376" cy="288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6829200" y="2156400"/>
              <a:ext cx="558000" cy="144016"/>
            </a:xfrm>
            <a:prstGeom prst="rect">
              <a:avLst/>
            </a:prstGeom>
            <a:solidFill>
              <a:srgbClr val="5542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50657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Subsurface applications of FAKTS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07368" y="620688"/>
            <a:ext cx="9073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Empirical characterization of analogues: derivation of predictive rules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39816" y="1449413"/>
            <a:ext cx="7597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Example applications to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Predictions of crevasse-splay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sandbody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connectivity.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34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36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8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9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0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1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2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3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4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5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6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7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1" name="Picture 50" descr="Chart&#10;&#10;Description automatically generated">
            <a:extLst>
              <a:ext uri="{FF2B5EF4-FFF2-40B4-BE49-F238E27FC236}">
                <a16:creationId xmlns:a16="http://schemas.microsoft.com/office/drawing/2014/main" id="{BC29C7B8-327B-443B-A09F-29042DD363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70"/>
          <a:stretch/>
        </p:blipFill>
        <p:spPr>
          <a:xfrm>
            <a:off x="8107148" y="2814393"/>
            <a:ext cx="4034349" cy="28361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546B2B-A8B8-4BEF-8004-CF2B32F52872}"/>
              </a:ext>
            </a:extLst>
          </p:cNvPr>
          <p:cNvSpPr/>
          <p:nvPr/>
        </p:nvSpPr>
        <p:spPr>
          <a:xfrm>
            <a:off x="407369" y="1264747"/>
            <a:ext cx="10896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Compound analysis of multiple analogues for establishing quantitative predictive rules.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1BBCFD-1EEF-41D3-B505-7E79B06461F2}"/>
              </a:ext>
            </a:extLst>
          </p:cNvPr>
          <p:cNvGrpSpPr/>
          <p:nvPr/>
        </p:nvGrpSpPr>
        <p:grpSpPr>
          <a:xfrm>
            <a:off x="35221" y="2038076"/>
            <a:ext cx="4116563" cy="4569387"/>
            <a:chOff x="61687" y="2038076"/>
            <a:chExt cx="4116563" cy="4569387"/>
          </a:xfrm>
        </p:grpSpPr>
        <p:pic>
          <p:nvPicPr>
            <p:cNvPr id="52" name="Picture 51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1FA88CA5-AE06-41D2-95C9-622AB9D40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805"/>
            <a:stretch/>
          </p:blipFill>
          <p:spPr>
            <a:xfrm>
              <a:off x="155085" y="2038076"/>
              <a:ext cx="3929766" cy="456938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3C8555-A0AE-4283-A3B9-B1CC53312586}"/>
                </a:ext>
              </a:extLst>
            </p:cNvPr>
            <p:cNvSpPr/>
            <p:nvPr/>
          </p:nvSpPr>
          <p:spPr>
            <a:xfrm>
              <a:off x="155085" y="2038076"/>
              <a:ext cx="252283" cy="282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32137DF-B0ED-4311-9FE6-62885E425324}"/>
                </a:ext>
              </a:extLst>
            </p:cNvPr>
            <p:cNvSpPr/>
            <p:nvPr/>
          </p:nvSpPr>
          <p:spPr>
            <a:xfrm>
              <a:off x="61687" y="4259509"/>
              <a:ext cx="252283" cy="282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0F9F35B-EF98-4815-90C0-BE16B570312A}"/>
                </a:ext>
              </a:extLst>
            </p:cNvPr>
            <p:cNvSpPr/>
            <p:nvPr/>
          </p:nvSpPr>
          <p:spPr>
            <a:xfrm>
              <a:off x="3958710" y="5509332"/>
              <a:ext cx="219540" cy="7279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0" name="Picture 49" descr="Chart&#10;&#10;Description automatically generated">
            <a:extLst>
              <a:ext uri="{FF2B5EF4-FFF2-40B4-BE49-F238E27FC236}">
                <a16:creationId xmlns:a16="http://schemas.microsoft.com/office/drawing/2014/main" id="{FCF4B71F-49D2-4F83-8659-A08536BF45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63"/>
          <a:stretch/>
        </p:blipFill>
        <p:spPr>
          <a:xfrm>
            <a:off x="4161935" y="2875115"/>
            <a:ext cx="4022297" cy="35782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2416B5D-A2A3-43C9-9410-567A1B063F9C}"/>
              </a:ext>
            </a:extLst>
          </p:cNvPr>
          <p:cNvSpPr/>
          <p:nvPr/>
        </p:nvSpPr>
        <p:spPr>
          <a:xfrm>
            <a:off x="9398141" y="5874051"/>
            <a:ext cx="2160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See presentation:</a:t>
            </a:r>
          </a:p>
          <a:p>
            <a:r>
              <a:rPr lang="en-GB" b="1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FRG Doc ID 1597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148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263352" y="1397917"/>
            <a:ext cx="3383708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dirty="0"/>
              <a:t>The </a:t>
            </a:r>
            <a:r>
              <a:rPr lang="en-GB" altLang="en-US" b="1" dirty="0"/>
              <a:t>Fluvial Architecture Knowledge Transfer System </a:t>
            </a:r>
            <a:r>
              <a:rPr lang="en-GB" altLang="en-US" dirty="0"/>
              <a:t>(</a:t>
            </a:r>
            <a:r>
              <a:rPr lang="en-GB" altLang="en-US" b="1" dirty="0"/>
              <a:t>FAKTS</a:t>
            </a:r>
            <a:r>
              <a:rPr lang="en-GB" altLang="en-US" dirty="0"/>
              <a:t>) is a </a:t>
            </a:r>
            <a:r>
              <a:rPr lang="en-GB" altLang="en-US" b="1" dirty="0"/>
              <a:t>relational database </a:t>
            </a:r>
            <a:r>
              <a:rPr lang="en-GB" altLang="en-US" dirty="0"/>
              <a:t>for the digitization of the sedimentary and geomorphic architecture of modern and ancient fluvial depositional systems.</a:t>
            </a:r>
          </a:p>
          <a:p>
            <a:pPr eaLnBrk="1" hangingPunct="1"/>
            <a:endParaRPr lang="en-GB" altLang="en-US" sz="800" dirty="0"/>
          </a:p>
        </p:txBody>
      </p:sp>
      <p:sp>
        <p:nvSpPr>
          <p:cNvPr id="19" name="TextBox 18"/>
          <p:cNvSpPr txBox="1"/>
          <p:nvPr/>
        </p:nvSpPr>
        <p:spPr>
          <a:xfrm>
            <a:off x="1207835" y="17889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Database overview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1137471"/>
            <a:ext cx="749767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9177760" y="4815901"/>
            <a:ext cx="290743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dirty="0"/>
              <a:t>Fluvial architecture is translated into FAKTS as geological objects at different scales of observation, nested in a hierarchical fashion.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19336" y="5004801"/>
            <a:ext cx="8856984" cy="1376527"/>
            <a:chOff x="35496" y="4217732"/>
            <a:chExt cx="9070757" cy="1368152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217732"/>
              <a:ext cx="9070757" cy="1368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/>
            <p:cNvSpPr/>
            <p:nvPr/>
          </p:nvSpPr>
          <p:spPr>
            <a:xfrm>
              <a:off x="4211959" y="4361746"/>
              <a:ext cx="1441753" cy="418580"/>
            </a:xfrm>
            <a:prstGeom prst="rect">
              <a:avLst/>
            </a:prstGeom>
            <a:solidFill>
              <a:srgbClr val="3286A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700"/>
                </a:lnSpc>
              </a:pPr>
              <a:r>
                <a:rPr lang="en-GB" b="1" dirty="0">
                  <a:latin typeface="Arial" panose="020B0604020202020204" pitchFamily="34" charset="0"/>
                  <a:cs typeface="Arial" panose="020B0604020202020204" pitchFamily="34" charset="0"/>
                </a:rPr>
                <a:t>FAKTS 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database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39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41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3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4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5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6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7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8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9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0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1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2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46740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Subsurface applications of FAKTS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07368" y="620688"/>
            <a:ext cx="4680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Empirical characterization of analogues: derivation of predictive rules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7368" y="1381825"/>
            <a:ext cx="35283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Compound analysis of multiple analogues for establishing quantitative predictive rules. </a:t>
            </a:r>
          </a:p>
          <a:p>
            <a:pPr>
              <a:spcAft>
                <a:spcPts val="600"/>
              </a:spcAft>
            </a:pP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Example applications to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Defining default values for geostatistical modelling.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34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36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8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9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0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1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2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3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4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5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6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7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1" y="3861048"/>
            <a:ext cx="3935552" cy="230578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44224" y="6453336"/>
            <a:ext cx="3586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Colombera et al. (2019, AAPG Bull.)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1628800"/>
            <a:ext cx="7923175" cy="490168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6096000" y="1023159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 for object-based reservoir models.</a:t>
            </a:r>
          </a:p>
        </p:txBody>
      </p:sp>
    </p:spTree>
    <p:extLst>
      <p:ext uri="{BB962C8B-B14F-4D97-AF65-F5344CB8AC3E}">
        <p14:creationId xmlns:p14="http://schemas.microsoft.com/office/powerpoint/2010/main" val="445362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Subsurface applications of FAKTS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51384" y="699993"/>
            <a:ext cx="4680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Empirical characterization of analogues: derivation of predictive rules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573016"/>
            <a:ext cx="3456384" cy="310231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51384" y="1434358"/>
            <a:ext cx="48245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Compound analysis of multiple analogues for establishing quantitative predictive rules. </a:t>
            </a:r>
          </a:p>
          <a:p>
            <a:pPr>
              <a:spcAft>
                <a:spcPts val="600"/>
              </a:spcAft>
            </a:pP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Example applications to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GB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Defining default values for geostatistical modelling.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34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36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8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9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0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1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2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3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4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5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6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7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757144" y="1480947"/>
            <a:ext cx="4192953" cy="2493584"/>
            <a:chOff x="6384032" y="1006134"/>
            <a:chExt cx="3844041" cy="228608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72"/>
            <a:stretch/>
          </p:blipFill>
          <p:spPr>
            <a:xfrm>
              <a:off x="6384032" y="1006134"/>
              <a:ext cx="3806160" cy="228608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9940041" y="1031473"/>
              <a:ext cx="288032" cy="16210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600056" y="4174108"/>
            <a:ext cx="4114410" cy="2493584"/>
            <a:chOff x="6312024" y="3717032"/>
            <a:chExt cx="3772033" cy="2286083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31"/>
            <a:stretch/>
          </p:blipFill>
          <p:spPr>
            <a:xfrm>
              <a:off x="6312024" y="3717032"/>
              <a:ext cx="3772033" cy="2286083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6312024" y="5373216"/>
              <a:ext cx="288032" cy="5339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520658" y="6039808"/>
            <a:ext cx="2236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Colombera et al. </a:t>
            </a:r>
          </a:p>
          <a:p>
            <a:pPr algn="ctr"/>
            <a:r>
              <a:rPr lang="en-GB" sz="1400" dirty="0"/>
              <a:t>(2016, AAPG Bull.)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96000" y="1023159"/>
            <a:ext cx="51118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(ii) for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variogram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-based reservoir models.</a:t>
            </a:r>
          </a:p>
        </p:txBody>
      </p:sp>
    </p:spTree>
    <p:extLst>
      <p:ext uri="{BB962C8B-B14F-4D97-AF65-F5344CB8AC3E}">
        <p14:creationId xmlns:p14="http://schemas.microsoft.com/office/powerpoint/2010/main" val="37232881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Subsurface applications of FAKTS 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37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39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1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2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3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4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5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6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7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8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9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0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FDC9DD2B-6F8A-43CE-AB42-F69F3689CB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23"/>
          <a:stretch/>
        </p:blipFill>
        <p:spPr>
          <a:xfrm>
            <a:off x="5788100" y="1183342"/>
            <a:ext cx="6284564" cy="556324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4ED057A-5E36-4565-BD30-BD1CA9431E6E}"/>
              </a:ext>
            </a:extLst>
          </p:cNvPr>
          <p:cNvSpPr/>
          <p:nvPr/>
        </p:nvSpPr>
        <p:spPr>
          <a:xfrm>
            <a:off x="407368" y="1988840"/>
            <a:ext cx="5544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Probabilistic estimation of the proportion of point-bar, potential compartments,  that are not yet intersected by a well array as a function of well spacing.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1440E3-7719-43D2-A035-8D7FF783EFDA}"/>
              </a:ext>
            </a:extLst>
          </p:cNvPr>
          <p:cNvSpPr/>
          <p:nvPr/>
        </p:nvSpPr>
        <p:spPr>
          <a:xfrm>
            <a:off x="404645" y="620688"/>
            <a:ext cx="8499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Empirical characterization of analogues: derivation of predictive rules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7AF66CE-4EC5-489B-9720-40E9E7DC2E26}"/>
              </a:ext>
            </a:extLst>
          </p:cNvPr>
          <p:cNvSpPr/>
          <p:nvPr/>
        </p:nvSpPr>
        <p:spPr>
          <a:xfrm>
            <a:off x="407368" y="1137518"/>
            <a:ext cx="5688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assessment of architectural styles and point-bar compartmentalization in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meanderbelts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6144CA-ACB3-4A7C-8BA1-17963829B43F}"/>
              </a:ext>
            </a:extLst>
          </p:cNvPr>
          <p:cNvSpPr txBox="1"/>
          <p:nvPr/>
        </p:nvSpPr>
        <p:spPr>
          <a:xfrm>
            <a:off x="10440478" y="5911255"/>
            <a:ext cx="1632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Shan et al. (2018)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7DBBA0EA-F0E9-4DA2-A039-D0E759253D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40"/>
          <a:stretch/>
        </p:blipFill>
        <p:spPr bwMode="auto">
          <a:xfrm>
            <a:off x="601533" y="3153374"/>
            <a:ext cx="4320480" cy="358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B7ACD39-1BCE-4AF7-81A4-3956CF8BB6EE}"/>
              </a:ext>
            </a:extLst>
          </p:cNvPr>
          <p:cNvSpPr txBox="1"/>
          <p:nvPr/>
        </p:nvSpPr>
        <p:spPr>
          <a:xfrm>
            <a:off x="4392644" y="4424150"/>
            <a:ext cx="15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Colombera et al. (2017, MPG)</a:t>
            </a:r>
          </a:p>
        </p:txBody>
      </p:sp>
    </p:spTree>
    <p:extLst>
      <p:ext uri="{BB962C8B-B14F-4D97-AF65-F5344CB8AC3E}">
        <p14:creationId xmlns:p14="http://schemas.microsoft.com/office/powerpoint/2010/main" val="4207957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5"/>
          <a:stretch/>
        </p:blipFill>
        <p:spPr>
          <a:xfrm>
            <a:off x="8742222" y="1183342"/>
            <a:ext cx="3231833" cy="37482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693225"/>
            <a:ext cx="3963163" cy="28951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132886" y="1183342"/>
            <a:ext cx="3257202" cy="375681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07368" y="2276872"/>
            <a:ext cx="42830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Probabilistic estimation of the proportion of point-bar, potential compartments,  that are not yet intersected by a well array as a function of well spacing.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68007" y="5378224"/>
            <a:ext cx="57207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 the basis of principles of geometric probability and relationships between bar and mud-plug thickness, the maximum admissible volume for unpenetrated compartments can be estimated.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Subsurface applications of FAKTS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04645" y="620688"/>
            <a:ext cx="8499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Empirical characterization of analogues: derivation of predictive rules</a:t>
            </a:r>
          </a:p>
        </p:txBody>
      </p:sp>
      <p:sp>
        <p:nvSpPr>
          <p:cNvPr id="2" name="Rectangle 1"/>
          <p:cNvSpPr/>
          <p:nvPr/>
        </p:nvSpPr>
        <p:spPr>
          <a:xfrm>
            <a:off x="407369" y="1137518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 assessment of architectural styles and point-bar compartmentalization in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meanderbelts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44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46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8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9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0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1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2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3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4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5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6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7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45" name="Rectangle 44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4098697" y="6065144"/>
            <a:ext cx="155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Colombera et al. (2017, MPG)</a:t>
            </a:r>
          </a:p>
        </p:txBody>
      </p:sp>
    </p:spTree>
    <p:extLst>
      <p:ext uri="{BB962C8B-B14F-4D97-AF65-F5344CB8AC3E}">
        <p14:creationId xmlns:p14="http://schemas.microsoft.com/office/powerpoint/2010/main" val="3899474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767408" y="882713"/>
            <a:ext cx="10713670" cy="532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  <a:spcAft>
                <a:spcPts val="800"/>
              </a:spcAft>
            </a:pPr>
            <a:r>
              <a:rPr lang="en-GB" altLang="en-US" dirty="0"/>
              <a:t>A database of sedimentological data from classified fluvial systems allows:</a:t>
            </a:r>
          </a:p>
          <a:p>
            <a:pPr marL="285750" indent="-285750" eaLnBrk="1" hangingPunct="1">
              <a:lnSpc>
                <a:spcPts val="21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storing, identifying and retrieving </a:t>
            </a:r>
            <a:r>
              <a:rPr lang="en-GB" b="1" dirty="0">
                <a:solidFill>
                  <a:srgbClr val="1C86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and ancient analogues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to fluvial reservoirs;</a:t>
            </a:r>
          </a:p>
          <a:p>
            <a:pPr marL="285750" indent="-285750" eaLnBrk="1" hangingPunct="1">
              <a:lnSpc>
                <a:spcPts val="21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generating </a:t>
            </a:r>
            <a:r>
              <a:rPr lang="en-GB" b="1" dirty="0">
                <a:solidFill>
                  <a:srgbClr val="1C86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quantitative fluvial facies models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distilled from several real-world depositional systems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composite analogues</a:t>
            </a:r>
            <a:r>
              <a:rPr lang="en-GB" alt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pPr eaLnBrk="1" hangingPunct="1">
              <a:lnSpc>
                <a:spcPts val="2100"/>
              </a:lnSpc>
              <a:spcAft>
                <a:spcPts val="800"/>
              </a:spcAft>
            </a:pPr>
            <a:endParaRPr lang="en-GB" altLang="en-US" dirty="0">
              <a:cs typeface="Times New Roman" pitchFamily="18" charset="0"/>
            </a:endParaRPr>
          </a:p>
          <a:p>
            <a:pPr algn="ctr" eaLnBrk="1" hangingPunct="1">
              <a:lnSpc>
                <a:spcPts val="2100"/>
              </a:lnSpc>
              <a:spcAft>
                <a:spcPts val="800"/>
              </a:spcAft>
            </a:pPr>
            <a:r>
              <a:rPr lang="en-GB" altLang="en-US" dirty="0">
                <a:cs typeface="Times New Roman" pitchFamily="18" charset="0"/>
              </a:rPr>
              <a:t>▼   ▼   ▼   ▼   ▼   ▼   ▼   ▼   ▼   ▼   ▼   ▼  </a:t>
            </a:r>
            <a:endParaRPr lang="en-GB" altLang="en-US" dirty="0"/>
          </a:p>
          <a:p>
            <a:pPr eaLnBrk="1" hangingPunct="1">
              <a:lnSpc>
                <a:spcPts val="2100"/>
              </a:lnSpc>
              <a:spcAft>
                <a:spcPts val="800"/>
              </a:spcAft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ts val="2100"/>
              </a:lnSpc>
              <a:spcAft>
                <a:spcPts val="8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approach facilitates the application of analogues:</a:t>
            </a:r>
          </a:p>
          <a:p>
            <a:pPr marL="285750" indent="-285750" eaLnBrk="1" hangingPunct="1">
              <a:lnSpc>
                <a:spcPts val="21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b="1" dirty="0">
                <a:solidFill>
                  <a:srgbClr val="1C86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subsurface studies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for:</a:t>
            </a:r>
          </a:p>
          <a:p>
            <a:pPr marL="1028700"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dirty="0"/>
              <a:t>guiding interpretations of subsurface data,</a:t>
            </a:r>
          </a:p>
          <a:p>
            <a:pPr marL="1028700"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dirty="0"/>
              <a:t>predicting architecture to inform practice in exploration and production,</a:t>
            </a:r>
          </a:p>
          <a:p>
            <a:pPr marL="1028700"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dirty="0"/>
              <a:t>assisting </a:t>
            </a:r>
            <a:r>
              <a:rPr lang="en-CA" dirty="0" err="1"/>
              <a:t>sandbody</a:t>
            </a:r>
            <a:r>
              <a:rPr lang="en-CA" dirty="0"/>
              <a:t> well correlation,</a:t>
            </a:r>
          </a:p>
          <a:p>
            <a:pPr marL="1028700"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CA" dirty="0"/>
              <a:t>conditioning reservoir models;</a:t>
            </a:r>
          </a:p>
          <a:p>
            <a:pPr marL="285750" indent="-285750" eaLnBrk="1" hangingPunct="1">
              <a:lnSpc>
                <a:spcPts val="21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GB" b="1" dirty="0">
                <a:solidFill>
                  <a:srgbClr val="1C86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research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aiming to establish process-response models used in hydrocarbon E&amp;P.</a:t>
            </a:r>
            <a:endParaRPr lang="en-GB" alt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20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23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5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6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7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8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9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0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1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2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3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4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991561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524000" y="23103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Selected references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623392" y="880803"/>
            <a:ext cx="10816102" cy="565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800"/>
              </a:spcAft>
            </a:pPr>
            <a:r>
              <a:rPr lang="en-GB" altLang="en-US" sz="1600" b="1" dirty="0"/>
              <a:t>Description of database concepts, design and outputs</a:t>
            </a:r>
          </a:p>
          <a:p>
            <a:pPr eaLnBrk="1" hangingPunct="1">
              <a:spcBef>
                <a:spcPts val="600"/>
              </a:spcBef>
              <a:spcAft>
                <a:spcPts val="800"/>
              </a:spcAft>
            </a:pPr>
            <a:r>
              <a:rPr lang="en-GB" altLang="en-US" sz="1100" dirty="0"/>
              <a:t>Colombera L., Mountney N.P. &amp; McCaffrey W.D. (2012) A relational database for the digitization of fluvial architecture: concepts and example applications. Petroleum Geoscience, 18, 129-140.</a:t>
            </a:r>
          </a:p>
          <a:p>
            <a:pPr eaLnBrk="1" hangingPunct="1">
              <a:spcBef>
                <a:spcPts val="1200"/>
              </a:spcBef>
              <a:spcAft>
                <a:spcPts val="800"/>
              </a:spcAft>
            </a:pPr>
            <a:r>
              <a:rPr lang="en-GB" altLang="en-US" sz="1600" b="1" dirty="0"/>
              <a:t>Database applications for reservoir modelling</a:t>
            </a:r>
          </a:p>
          <a:p>
            <a:pPr eaLnBrk="1" hangingPunct="1">
              <a:spcBef>
                <a:spcPts val="600"/>
              </a:spcBef>
              <a:spcAft>
                <a:spcPts val="800"/>
              </a:spcAft>
            </a:pPr>
            <a:r>
              <a:rPr lang="en-GB" sz="1100" dirty="0"/>
              <a:t>Colombera L., </a:t>
            </a:r>
            <a:r>
              <a:rPr lang="en-GB" sz="1100" dirty="0" err="1"/>
              <a:t>Felletti</a:t>
            </a:r>
            <a:r>
              <a:rPr lang="en-GB" sz="1100" dirty="0"/>
              <a:t> F., Mountney N.P. &amp; McCaffrey W.D. (2012) A database approach for constraining stochastic simulations of the sedimentary heterogeneity of fluvial reservoirs. AAPG Bulletin, 96, 2143-2166.</a:t>
            </a:r>
          </a:p>
          <a:p>
            <a:pPr eaLnBrk="1" hangingPunct="1">
              <a:spcBef>
                <a:spcPts val="600"/>
              </a:spcBef>
              <a:spcAft>
                <a:spcPts val="800"/>
              </a:spcAft>
            </a:pPr>
            <a:r>
              <a:rPr lang="en-GB" altLang="en-US" sz="1100" dirty="0"/>
              <a:t>Colombera L., Mountney N.P., Howell J.A., </a:t>
            </a:r>
            <a:r>
              <a:rPr lang="en-GB" altLang="en-US" sz="1100" dirty="0" err="1"/>
              <a:t>Rittersbacher</a:t>
            </a:r>
            <a:r>
              <a:rPr lang="en-GB" altLang="en-US" sz="1100" dirty="0"/>
              <a:t> A., </a:t>
            </a:r>
            <a:r>
              <a:rPr lang="en-GB" altLang="en-US" sz="1100" dirty="0" err="1"/>
              <a:t>Felletti</a:t>
            </a:r>
            <a:r>
              <a:rPr lang="en-GB" altLang="en-US" sz="1100" dirty="0"/>
              <a:t> F. &amp; McCaffrey W.D. (2016) A test of </a:t>
            </a:r>
            <a:r>
              <a:rPr lang="en-GB" altLang="en-US" sz="1100" dirty="0" err="1"/>
              <a:t>analog</a:t>
            </a:r>
            <a:r>
              <a:rPr lang="en-GB" altLang="en-US" sz="1100" dirty="0"/>
              <a:t>-based tools for quantitative prediction of large-scale fluvial architecture. AAPG Bulletin, 100, 237-267.</a:t>
            </a:r>
          </a:p>
          <a:p>
            <a:pPr eaLnBrk="1" hangingPunct="1">
              <a:spcBef>
                <a:spcPts val="600"/>
              </a:spcBef>
              <a:spcAft>
                <a:spcPts val="800"/>
              </a:spcAft>
            </a:pPr>
            <a:r>
              <a:rPr lang="en-GB" altLang="en-US" sz="1100" dirty="0"/>
              <a:t>Colombera L., Mountney N.P., Medici G., &amp; West L.J. (2019) The geometry of fluvial channel bodies: Empirical characterization and implications for object-based models of the subsurface. AAPG Bulletin, 103, 905-929.</a:t>
            </a:r>
          </a:p>
          <a:p>
            <a:pPr eaLnBrk="1" hangingPunct="1">
              <a:spcBef>
                <a:spcPts val="1200"/>
              </a:spcBef>
              <a:spcAft>
                <a:spcPts val="800"/>
              </a:spcAft>
            </a:pPr>
            <a:r>
              <a:rPr lang="en-GB" altLang="en-US" sz="1600" b="1" dirty="0"/>
              <a:t>Database application for sedimentological facies models</a:t>
            </a:r>
          </a:p>
          <a:p>
            <a:pPr eaLnBrk="1" hangingPunct="1">
              <a:spcBef>
                <a:spcPts val="600"/>
              </a:spcBef>
              <a:spcAft>
                <a:spcPts val="800"/>
              </a:spcAft>
            </a:pPr>
            <a:r>
              <a:rPr lang="en-GB" sz="1100" dirty="0"/>
              <a:t>Colombera L., Mountney N.P. &amp; McCaffrey W.D. (2013) A quantitative approach to fluvial facies models: methods and example results. Sedimentology, 60, 1526-1558.</a:t>
            </a:r>
          </a:p>
          <a:p>
            <a:pPr eaLnBrk="1" hangingPunct="1">
              <a:spcBef>
                <a:spcPts val="600"/>
              </a:spcBef>
              <a:spcAft>
                <a:spcPts val="800"/>
              </a:spcAft>
            </a:pPr>
            <a:r>
              <a:rPr lang="en-GB" sz="1100" dirty="0"/>
              <a:t>Colombera L., &amp; Mountney N.P. (2019) The </a:t>
            </a:r>
            <a:r>
              <a:rPr lang="en-GB" sz="1100" dirty="0" err="1"/>
              <a:t>lithofacies</a:t>
            </a:r>
            <a:r>
              <a:rPr lang="en-GB" sz="1100" dirty="0"/>
              <a:t> organization of fluvial channel deposits: a meta-analysis of modern rivers. Sedimentary Geology, 383, 16-40.</a:t>
            </a:r>
          </a:p>
          <a:p>
            <a:pPr eaLnBrk="1" hangingPunct="1">
              <a:spcBef>
                <a:spcPts val="1200"/>
              </a:spcBef>
              <a:spcAft>
                <a:spcPts val="800"/>
              </a:spcAft>
            </a:pPr>
            <a:r>
              <a:rPr lang="en-GB" altLang="en-US" sz="1600" b="1" dirty="0"/>
              <a:t>Database application for quantitative reservoir characterization</a:t>
            </a:r>
          </a:p>
          <a:p>
            <a:pPr eaLnBrk="1" hangingPunct="1">
              <a:spcBef>
                <a:spcPts val="600"/>
              </a:spcBef>
              <a:spcAft>
                <a:spcPts val="800"/>
              </a:spcAft>
            </a:pPr>
            <a:r>
              <a:rPr lang="en-GB" sz="1100" dirty="0"/>
              <a:t>Colombera L., Mountney N.P., </a:t>
            </a:r>
            <a:r>
              <a:rPr lang="en-GB" sz="1100" dirty="0" err="1"/>
              <a:t>Felletti</a:t>
            </a:r>
            <a:r>
              <a:rPr lang="en-GB" sz="1100" dirty="0"/>
              <a:t> F. &amp; McCaffrey W.D. (2014) Models for guiding and ranking well-to-well correlations of channel bodies in fluvial reservoirs. AAPG Bulletin, 98, 1943-1965.</a:t>
            </a:r>
          </a:p>
          <a:p>
            <a:pPr eaLnBrk="1" hangingPunct="1">
              <a:spcBef>
                <a:spcPts val="600"/>
              </a:spcBef>
              <a:spcAft>
                <a:spcPts val="800"/>
              </a:spcAft>
            </a:pPr>
            <a:r>
              <a:rPr lang="en-GB" sz="1100" dirty="0"/>
              <a:t>Colombera L., Mountney N.P., &amp; McCaffrey W.D. (2017) Geometry and compartmentalization of fluvial meander-belt reservoirs at the bar-form scale: quantitative insight from outcrop, modern and subsurface analogues. Marine and Petroleum Geology, 82, 35-55.</a:t>
            </a:r>
            <a:endParaRPr lang="en-GB" altLang="en-US" sz="16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20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23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5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6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7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8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9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0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1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2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3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4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077013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524000" y="231031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FAKTS: database access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20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23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5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6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7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8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9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0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1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2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3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4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5" name="TextBox 16">
            <a:extLst>
              <a:ext uri="{FF2B5EF4-FFF2-40B4-BE49-F238E27FC236}">
                <a16:creationId xmlns:a16="http://schemas.microsoft.com/office/drawing/2014/main" id="{79BF88AC-A077-4542-B40C-3E1C1365F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08" y="882713"/>
            <a:ext cx="10713670" cy="567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2100"/>
              </a:lnSpc>
              <a:spcAft>
                <a:spcPts val="1200"/>
              </a:spcAft>
            </a:pPr>
            <a:r>
              <a:rPr lang="en-GB" altLang="en-US" dirty="0"/>
              <a:t>Sponsors may access FAKTS in the following ways:</a:t>
            </a:r>
          </a:p>
          <a:p>
            <a:pPr marL="285750" indent="-285750" eaLnBrk="1" hangingPunct="1">
              <a:lnSpc>
                <a:spcPts val="21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Using the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web-based interface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available on the FRG website (for active sponsors only)</a:t>
            </a:r>
          </a:p>
          <a:p>
            <a:pPr lvl="1" indent="0" eaLnBrk="1" hangingPunct="1">
              <a:lnSpc>
                <a:spcPts val="2100"/>
              </a:lnSpc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Enables basic queries on depositional and architectural element geometries and transitions</a:t>
            </a:r>
          </a:p>
          <a:p>
            <a:pPr lvl="1" indent="0" eaLnBrk="1" hangingPunct="1">
              <a:lnSpc>
                <a:spcPts val="2100"/>
              </a:lnSpc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Limited set of filters</a:t>
            </a:r>
          </a:p>
          <a:p>
            <a:pPr lvl="1" indent="0" eaLnBrk="1" hangingPunct="1">
              <a:lnSpc>
                <a:spcPts val="2100"/>
              </a:lnSpc>
              <a:spcAft>
                <a:spcPts val="1200"/>
              </a:spcAft>
            </a:pPr>
            <a:r>
              <a:rPr lang="en-GB" altLang="en-US" dirty="0">
                <a:hlinkClick r:id="rId3"/>
              </a:rPr>
              <a:t>https://frg.leeds.ac.uk/fakts.html</a:t>
            </a:r>
            <a:r>
              <a:rPr lang="en-GB" altLang="en-US" dirty="0"/>
              <a:t> </a:t>
            </a:r>
          </a:p>
          <a:p>
            <a:pPr marL="285750" indent="-285750" eaLnBrk="1" hangingPunct="1">
              <a:lnSpc>
                <a:spcPts val="21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By liaising with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FRG staff</a:t>
            </a:r>
          </a:p>
          <a:p>
            <a:pPr lvl="1" indent="0" eaLnBrk="1" hangingPunct="1">
              <a:lnSpc>
                <a:spcPts val="2100"/>
              </a:lnSpc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 can provide selected database outputs</a:t>
            </a:r>
          </a:p>
          <a:p>
            <a:pPr lvl="1" indent="0" eaLnBrk="1" hangingPunct="1">
              <a:lnSpc>
                <a:spcPts val="2100"/>
              </a:lnSpc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Contact me at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l.colombera@leeds.ac.uk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lnSpc>
                <a:spcPts val="21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Through PDS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Ava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Clastics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(for Ava customers)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 eaLnBrk="1" hangingPunct="1">
              <a:lnSpc>
                <a:spcPts val="2100"/>
              </a:lnSpc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Graphical interface with charting capability – portal</a:t>
            </a:r>
          </a:p>
          <a:p>
            <a:pPr lvl="1" indent="0" eaLnBrk="1" hangingPunct="1">
              <a:lnSpc>
                <a:spcPts val="2100"/>
              </a:lnSpc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Seamless integration with reservoir-modelling tools of Schlumberger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Petrel – plug-in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 eaLnBrk="1" hangingPunct="1">
              <a:lnSpc>
                <a:spcPts val="2100"/>
              </a:lnSpc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Commercial product; licenses are not offered as part of FRG membership</a:t>
            </a:r>
          </a:p>
          <a:p>
            <a:pPr lvl="1" indent="0" eaLnBrk="1" hangingPunct="1">
              <a:lnSpc>
                <a:spcPts val="2100"/>
              </a:lnSpc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https://pds.group/ava-clastics/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4099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40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"/>
          <a:stretch>
            <a:fillRect/>
          </a:stretch>
        </p:blipFill>
        <p:spPr bwMode="auto">
          <a:xfrm>
            <a:off x="1524000" y="908051"/>
            <a:ext cx="6948488" cy="582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TextBox 9"/>
          <p:cNvSpPr txBox="1">
            <a:spLocks noChangeArrowheads="1"/>
          </p:cNvSpPr>
          <p:nvPr/>
        </p:nvSpPr>
        <p:spPr bwMode="auto">
          <a:xfrm>
            <a:off x="8472488" y="1557338"/>
            <a:ext cx="219551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600" b="1" dirty="0"/>
              <a:t>Easy to use, </a:t>
            </a:r>
          </a:p>
          <a:p>
            <a:pPr eaLnBrk="1" hangingPunct="1"/>
            <a:r>
              <a:rPr lang="en-GB" altLang="en-US" sz="1600" b="1" dirty="0"/>
              <a:t>limited capability </a:t>
            </a:r>
          </a:p>
          <a:p>
            <a:pPr eaLnBrk="1" hangingPunct="1"/>
            <a:r>
              <a:rPr lang="en-GB" altLang="en-US" sz="1600" b="1" dirty="0"/>
              <a:t>of query</a:t>
            </a:r>
            <a:r>
              <a:rPr lang="en-GB" altLang="en-US" sz="1600" dirty="0"/>
              <a:t>:</a:t>
            </a:r>
          </a:p>
          <a:p>
            <a:pPr eaLnBrk="1" hangingPunct="1"/>
            <a:endParaRPr lang="en-GB" altLang="en-US" sz="1600" dirty="0"/>
          </a:p>
          <a:p>
            <a:pPr eaLnBrk="1" hangingPunct="1">
              <a:buFontTx/>
              <a:buChar char="-"/>
            </a:pPr>
            <a:r>
              <a:rPr lang="en-GB" altLang="en-US" sz="1600" dirty="0"/>
              <a:t> depositional and architectural elements currently included;</a:t>
            </a:r>
          </a:p>
          <a:p>
            <a:pPr eaLnBrk="1" hangingPunct="1"/>
            <a:endParaRPr lang="en-GB" altLang="en-US" sz="1600" dirty="0"/>
          </a:p>
          <a:p>
            <a:pPr eaLnBrk="1" hangingPunct="1">
              <a:buFontTx/>
              <a:buChar char="-"/>
            </a:pPr>
            <a:r>
              <a:rPr lang="en-GB" altLang="en-US" sz="1600" dirty="0"/>
              <a:t> dimension and transition data made available;</a:t>
            </a:r>
          </a:p>
          <a:p>
            <a:pPr eaLnBrk="1" hangingPunct="1"/>
            <a:endParaRPr lang="en-GB" altLang="en-US" sz="1600" dirty="0"/>
          </a:p>
          <a:p>
            <a:pPr eaLnBrk="1" hangingPunct="1">
              <a:buFontTx/>
              <a:buChar char="-"/>
            </a:pPr>
            <a:r>
              <a:rPr lang="en-GB" altLang="en-US" sz="1600" dirty="0"/>
              <a:t> limited number of filters.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8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0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2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3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651182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Go to: </a:t>
            </a:r>
            <a:r>
              <a:rPr lang="en-GB" altLang="en-US" sz="2400" b="1">
                <a:solidFill>
                  <a:srgbClr val="000000"/>
                </a:solidFill>
              </a:rPr>
              <a:t>http://frg.leeds.ac.uk/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6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sp>
        <p:nvSpPr>
          <p:cNvPr id="2" name="Rectangle 1"/>
          <p:cNvSpPr/>
          <p:nvPr/>
        </p:nvSpPr>
        <p:spPr>
          <a:xfrm>
            <a:off x="2566989" y="3860801"/>
            <a:ext cx="1512887" cy="360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9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1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3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8272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24338" y="4229101"/>
            <a:ext cx="1655762" cy="1216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151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Log in to</a:t>
            </a:r>
            <a:r>
              <a:rPr lang="en-GB" altLang="en-US" sz="2400" b="1">
                <a:solidFill>
                  <a:srgbClr val="000000"/>
                </a:solidFill>
              </a:rPr>
              <a:t> ‘Sponsors’ Pages’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9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1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3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1485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48194"/>
            <a:ext cx="4255804" cy="264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5" y="1607622"/>
            <a:ext cx="4476795" cy="488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11"/>
          <p:cNvSpPr>
            <a:spLocks noChangeArrowheads="1"/>
          </p:cNvSpPr>
          <p:nvPr/>
        </p:nvSpPr>
        <p:spPr bwMode="auto">
          <a:xfrm>
            <a:off x="335360" y="620688"/>
            <a:ext cx="5184576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700" dirty="0"/>
              <a:t>Each rank of units is assigned to a table and each individual object is given a unique identifier, used to track </a:t>
            </a:r>
            <a:r>
              <a:rPr lang="en-GB" altLang="en-US" sz="1700" b="1" dirty="0"/>
              <a:t>hierarchical relationships</a:t>
            </a:r>
            <a:r>
              <a:rPr lang="en-GB" altLang="en-US" sz="1700" dirty="0"/>
              <a:t>.</a:t>
            </a:r>
          </a:p>
        </p:txBody>
      </p:sp>
      <p:sp>
        <p:nvSpPr>
          <p:cNvPr id="5127" name="Rectangle 1"/>
          <p:cNvSpPr>
            <a:spLocks noChangeArrowheads="1"/>
          </p:cNvSpPr>
          <p:nvPr/>
        </p:nvSpPr>
        <p:spPr bwMode="auto">
          <a:xfrm>
            <a:off x="5951984" y="4562107"/>
            <a:ext cx="624001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700" dirty="0"/>
              <a:t>The same numerical indices are also used for tracking </a:t>
            </a:r>
            <a:r>
              <a:rPr lang="en-GB" altLang="en-US" sz="1700" b="1" dirty="0"/>
              <a:t>neighbouring relationships </a:t>
            </a:r>
            <a:r>
              <a:rPr lang="en-GB" altLang="en-US" sz="1700" dirty="0"/>
              <a:t>between units of the same rank.</a:t>
            </a:r>
          </a:p>
        </p:txBody>
      </p:sp>
      <p:pic>
        <p:nvPicPr>
          <p:cNvPr id="512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632"/>
          <a:stretch>
            <a:fillRect/>
          </a:stretch>
        </p:blipFill>
        <p:spPr bwMode="auto">
          <a:xfrm>
            <a:off x="6888088" y="3417607"/>
            <a:ext cx="3843337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55" b="40930"/>
          <a:stretch>
            <a:fillRect/>
          </a:stretch>
        </p:blipFill>
        <p:spPr bwMode="auto">
          <a:xfrm>
            <a:off x="3594025" y="5352109"/>
            <a:ext cx="65881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TextBox 14"/>
          <p:cNvSpPr txBox="1">
            <a:spLocks noChangeArrowheads="1"/>
          </p:cNvSpPr>
          <p:nvPr/>
        </p:nvSpPr>
        <p:spPr bwMode="auto">
          <a:xfrm>
            <a:off x="282165" y="6476257"/>
            <a:ext cx="34705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400" dirty="0"/>
              <a:t>Colombera et al. (2012, Petrol. </a:t>
            </a:r>
            <a:r>
              <a:rPr lang="en-GB" altLang="en-US" sz="1400" dirty="0" err="1"/>
              <a:t>Geosc</a:t>
            </a:r>
            <a:r>
              <a:rPr lang="en-GB" altLang="en-US" sz="1400" dirty="0"/>
              <a:t>.)</a:t>
            </a:r>
          </a:p>
        </p:txBody>
      </p:sp>
      <p:sp>
        <p:nvSpPr>
          <p:cNvPr id="5135" name="TextBox 15"/>
          <p:cNvSpPr txBox="1">
            <a:spLocks noChangeArrowheads="1"/>
          </p:cNvSpPr>
          <p:nvPr/>
        </p:nvSpPr>
        <p:spPr bwMode="auto">
          <a:xfrm>
            <a:off x="9224161" y="2632778"/>
            <a:ext cx="2339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en-GB" altLang="en-US" sz="1400" dirty="0"/>
              <a:t>Colombera et al.</a:t>
            </a:r>
          </a:p>
          <a:p>
            <a:pPr algn="r" eaLnBrk="1" hangingPunct="1"/>
            <a:r>
              <a:rPr lang="en-GB" altLang="en-US" sz="1400" dirty="0"/>
              <a:t>(2012, Petrol. </a:t>
            </a:r>
            <a:r>
              <a:rPr lang="en-GB" altLang="en-US" sz="1400" dirty="0" err="1"/>
              <a:t>Geosc</a:t>
            </a:r>
            <a:r>
              <a:rPr lang="en-GB" altLang="en-US" sz="1400" dirty="0"/>
              <a:t>.)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FAKTS implementation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29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31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3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4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5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6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7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8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9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0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1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2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36334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66989" y="2384426"/>
            <a:ext cx="1512887" cy="180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175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Select </a:t>
            </a:r>
            <a:r>
              <a:rPr lang="en-GB" altLang="en-US" sz="2400" b="1">
                <a:solidFill>
                  <a:srgbClr val="000000"/>
                </a:solidFill>
              </a:rPr>
              <a:t>‘FAKTS Database’ </a:t>
            </a:r>
            <a:r>
              <a:rPr lang="en-GB" altLang="en-US" sz="2400">
                <a:solidFill>
                  <a:srgbClr val="000000"/>
                </a:solidFill>
              </a:rPr>
              <a:t>from left-hand panel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10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2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3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0515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 flipV="1">
            <a:off x="4656139" y="2420938"/>
            <a:ext cx="2879725" cy="3603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271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The menu-driven front-end can be accessed from the same page.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9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1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3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42196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4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Queries can be formulated and run from this page.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8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0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2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3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5082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8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(1) the scale of observation (scale of genetic unit) should be chosen from the right-hand panel.</a:t>
            </a:r>
          </a:p>
        </p:txBody>
      </p:sp>
      <p:sp>
        <p:nvSpPr>
          <p:cNvPr id="7" name="Rectangle 6"/>
          <p:cNvSpPr/>
          <p:nvPr/>
        </p:nvSpPr>
        <p:spPr>
          <a:xfrm flipV="1">
            <a:off x="7967664" y="3213100"/>
            <a:ext cx="1152525" cy="1793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9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1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3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6049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Let’s say we are interested in large-scale depositional elements.</a:t>
            </a:r>
          </a:p>
        </p:txBody>
      </p:sp>
      <p:sp>
        <p:nvSpPr>
          <p:cNvPr id="7" name="Rectangle 6"/>
          <p:cNvSpPr/>
          <p:nvPr/>
        </p:nvSpPr>
        <p:spPr>
          <a:xfrm flipV="1">
            <a:off x="8112126" y="3429000"/>
            <a:ext cx="1152525" cy="1793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9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1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3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0247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836614"/>
            <a:ext cx="9134475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7824789" y="3644901"/>
            <a:ext cx="377825" cy="2952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7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The number in brackets under the genetic-unit type tells us that 46 studies contain information at the depositional-element scale.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9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1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3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93392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6" y="836614"/>
            <a:ext cx="9134475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(2) the type of output (i.e. geometry or transition data) we are interested in should be selected next.</a:t>
            </a:r>
          </a:p>
        </p:txBody>
      </p:sp>
      <p:sp>
        <p:nvSpPr>
          <p:cNvPr id="10" name="Rectangle 9"/>
          <p:cNvSpPr/>
          <p:nvPr/>
        </p:nvSpPr>
        <p:spPr>
          <a:xfrm flipV="1">
            <a:off x="7967664" y="4041775"/>
            <a:ext cx="936625" cy="1793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9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2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3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9065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 flipV="1">
            <a:off x="8112126" y="3573464"/>
            <a:ext cx="1152525" cy="1793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415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Let’s say we are interested in obtaining dimensional parameters.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9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1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3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2593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 flipV="1">
            <a:off x="7896226" y="4005264"/>
            <a:ext cx="1152525" cy="1584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439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Now we can filter the database on the parameters on which the depositional systems are classified (lower right-hand panel).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9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1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3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3779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 flipV="1">
            <a:off x="7896226" y="4005263"/>
            <a:ext cx="1152525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463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(3) Let’s say we are interested only in data from convergent tectonic settings.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9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1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3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606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1"/>
          <p:cNvSpPr>
            <a:spLocks noChangeArrowheads="1"/>
          </p:cNvSpPr>
          <p:nvPr/>
        </p:nvSpPr>
        <p:spPr bwMode="auto">
          <a:xfrm>
            <a:off x="839416" y="1705877"/>
            <a:ext cx="8804799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600" dirty="0"/>
              <a:t>2 classes:</a:t>
            </a:r>
          </a:p>
          <a:p>
            <a:pPr eaLnBrk="1" hangingPunct="1"/>
            <a:endParaRPr lang="en-GB" altLang="en-US" sz="1000" dirty="0"/>
          </a:p>
          <a:p>
            <a:pPr eaLnBrk="1" hangingPunct="1"/>
            <a:r>
              <a:rPr lang="en-GB" altLang="en-US" sz="1600" b="1" dirty="0"/>
              <a:t>Channel complexes</a:t>
            </a:r>
            <a:r>
              <a:rPr lang="en-GB" altLang="en-US" sz="1600" dirty="0"/>
              <a:t>: discrete bodies of channel deposits, rather than genetically defined units</a:t>
            </a:r>
          </a:p>
          <a:p>
            <a:pPr eaLnBrk="1" hangingPunct="1"/>
            <a:endParaRPr lang="en-GB" altLang="en-US" sz="1000" dirty="0"/>
          </a:p>
          <a:p>
            <a:pPr eaLnBrk="1" hangingPunct="1"/>
            <a:r>
              <a:rPr lang="en-GB" altLang="en-US" sz="1600" b="1" dirty="0"/>
              <a:t>Floodplain elements</a:t>
            </a:r>
            <a:r>
              <a:rPr lang="en-GB" altLang="en-US" sz="1600" dirty="0"/>
              <a:t>: geometrically defined packages that neighbour channel complexes</a:t>
            </a:r>
          </a:p>
        </p:txBody>
      </p:sp>
      <p:sp>
        <p:nvSpPr>
          <p:cNvPr id="6151" name="Content Placeholder 6"/>
          <p:cNvSpPr txBox="1">
            <a:spLocks/>
          </p:cNvSpPr>
          <p:nvPr/>
        </p:nvSpPr>
        <p:spPr bwMode="auto">
          <a:xfrm>
            <a:off x="558819" y="1268760"/>
            <a:ext cx="377425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en-GB" altLang="en-US" b="1" dirty="0"/>
              <a:t>DEPOSITIONAL ELEMENTS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GB" altLang="en-US" dirty="0"/>
              <a:t>                                                       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667000" y="818134"/>
            <a:ext cx="6858000" cy="37861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2000" cap="all" dirty="0">
                <a:latin typeface="Arial" panose="020B0604020202020204" pitchFamily="34" charset="0"/>
                <a:cs typeface="Arial" panose="020B0604020202020204" pitchFamily="34" charset="0"/>
              </a:rPr>
              <a:t>Genetic-unit classification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665194" y="692696"/>
            <a:ext cx="8861612" cy="2192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94625" y="-1196569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Farrer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Fm.</a:t>
            </a:r>
          </a:p>
          <a:p>
            <a:pPr algn="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(Utah)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6" y="3026202"/>
            <a:ext cx="10502675" cy="35711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FAKTS implementation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35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37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9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0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1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2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3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4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5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6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7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8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08284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(3) let’s say we are interested only in data from convergent tectonic settings: we get 22 case studies now.</a:t>
            </a:r>
          </a:p>
        </p:txBody>
      </p:sp>
      <p:sp>
        <p:nvSpPr>
          <p:cNvPr id="9" name="Rectangle 8"/>
          <p:cNvSpPr/>
          <p:nvPr/>
        </p:nvSpPr>
        <p:spPr>
          <a:xfrm flipV="1">
            <a:off x="8112126" y="4005263"/>
            <a:ext cx="936625" cy="144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10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2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3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70581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rgbClr val="000000"/>
                </a:solidFill>
              </a:rPr>
              <a:t>(4) now, we want to further filter the database by selecting only systems from </a:t>
            </a:r>
            <a:r>
              <a:rPr lang="en-GB" altLang="en-US" sz="2400" dirty="0" err="1">
                <a:solidFill>
                  <a:srgbClr val="000000"/>
                </a:solidFill>
              </a:rPr>
              <a:t>subhumid</a:t>
            </a:r>
            <a:r>
              <a:rPr lang="en-GB" altLang="en-US" sz="2400" dirty="0">
                <a:solidFill>
                  <a:srgbClr val="000000"/>
                </a:solidFill>
              </a:rPr>
              <a:t> environments.</a:t>
            </a:r>
          </a:p>
        </p:txBody>
      </p:sp>
      <p:sp>
        <p:nvSpPr>
          <p:cNvPr id="9" name="Rectangle 8"/>
          <p:cNvSpPr/>
          <p:nvPr/>
        </p:nvSpPr>
        <p:spPr>
          <a:xfrm flipV="1">
            <a:off x="7967664" y="4724401"/>
            <a:ext cx="936625" cy="14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10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2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3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372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 flipV="1">
            <a:off x="8112125" y="4508501"/>
            <a:ext cx="863600" cy="14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 dirty="0">
                <a:solidFill>
                  <a:srgbClr val="000000"/>
                </a:solidFill>
              </a:rPr>
              <a:t>(4) now, we want to further filter the database by selecting only systems from </a:t>
            </a:r>
            <a:r>
              <a:rPr lang="en-GB" altLang="en-US" sz="2400" dirty="0" err="1">
                <a:solidFill>
                  <a:srgbClr val="000000"/>
                </a:solidFill>
              </a:rPr>
              <a:t>subhumid</a:t>
            </a:r>
            <a:r>
              <a:rPr lang="en-GB" altLang="en-US" sz="2400" dirty="0">
                <a:solidFill>
                  <a:srgbClr val="000000"/>
                </a:solidFill>
              </a:rPr>
              <a:t> environments.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10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2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3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69032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11 case studies are now left.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8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0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2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3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9" name="Rectangle 8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969328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11 case studies are now left: here you see them listed.</a:t>
            </a:r>
          </a:p>
        </p:txBody>
      </p:sp>
      <p:pic>
        <p:nvPicPr>
          <p:cNvPr id="2458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91440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 flipV="1">
            <a:off x="4151313" y="1268413"/>
            <a:ext cx="3816350" cy="42481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9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2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3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756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(5) let’s say that we want to exclude modern-river data from the South Saskatchewan: just click on (Remove) in its box.</a:t>
            </a:r>
          </a:p>
        </p:txBody>
      </p:sp>
      <p:pic>
        <p:nvPicPr>
          <p:cNvPr id="2560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9144000" cy="494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 flipV="1">
            <a:off x="7248525" y="1376364"/>
            <a:ext cx="719138" cy="180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9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2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3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0031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A summary of the filters applied and case studies considered is presented at the top of the central panel.</a:t>
            </a:r>
          </a:p>
        </p:txBody>
      </p:sp>
      <p:sp>
        <p:nvSpPr>
          <p:cNvPr id="10" name="Rectangle 9"/>
          <p:cNvSpPr/>
          <p:nvPr/>
        </p:nvSpPr>
        <p:spPr>
          <a:xfrm flipV="1">
            <a:off x="4151313" y="3127376"/>
            <a:ext cx="3744912" cy="588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9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2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3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30053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(6) now we can select the type of depositional element (channel-complex or floodplain) for which we want dimensional data.</a:t>
            </a:r>
          </a:p>
        </p:txBody>
      </p:sp>
      <p:sp>
        <p:nvSpPr>
          <p:cNvPr id="10" name="Rectangle 9"/>
          <p:cNvSpPr/>
          <p:nvPr/>
        </p:nvSpPr>
        <p:spPr>
          <a:xfrm flipV="1">
            <a:off x="4151314" y="4508500"/>
            <a:ext cx="2808287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9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2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3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2571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(6) now we can select the type of depositional element (channel-complex or floodplain) for which we want dimensional data.</a:t>
            </a:r>
          </a:p>
        </p:txBody>
      </p:sp>
      <p:sp>
        <p:nvSpPr>
          <p:cNvPr id="10" name="Rectangle 9"/>
          <p:cNvSpPr/>
          <p:nvPr/>
        </p:nvSpPr>
        <p:spPr>
          <a:xfrm flipV="1">
            <a:off x="5159375" y="4689475"/>
            <a:ext cx="865188" cy="107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9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2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3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4580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(7) now we only need to click on ‘download’ to obtain the Excel spreadsheet with the filtered channel-complex output.</a:t>
            </a:r>
          </a:p>
        </p:txBody>
      </p:sp>
      <p:sp>
        <p:nvSpPr>
          <p:cNvPr id="10" name="Rectangle 9"/>
          <p:cNvSpPr/>
          <p:nvPr/>
        </p:nvSpPr>
        <p:spPr>
          <a:xfrm flipV="1">
            <a:off x="6024564" y="4508500"/>
            <a:ext cx="935037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9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2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3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32677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1"/>
          <p:cNvSpPr>
            <a:spLocks noChangeArrowheads="1"/>
          </p:cNvSpPr>
          <p:nvPr/>
        </p:nvSpPr>
        <p:spPr bwMode="auto">
          <a:xfrm>
            <a:off x="479376" y="1700808"/>
            <a:ext cx="11496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14 interpretive classes of sub-environments, commonly with geomorphic expression. Modification of scheme by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Miall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(1996)</a:t>
            </a:r>
          </a:p>
        </p:txBody>
      </p:sp>
      <p:sp>
        <p:nvSpPr>
          <p:cNvPr id="6151" name="Content Placeholder 6"/>
          <p:cNvSpPr txBox="1">
            <a:spLocks/>
          </p:cNvSpPr>
          <p:nvPr/>
        </p:nvSpPr>
        <p:spPr bwMode="auto">
          <a:xfrm>
            <a:off x="479376" y="1268760"/>
            <a:ext cx="377425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en-GB" altLang="en-US" b="1" dirty="0"/>
              <a:t>ARCHITECTURAL ELEMENTS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GB" altLang="en-US" dirty="0"/>
              <a:t>                                                       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667000" y="818134"/>
            <a:ext cx="6858000" cy="37861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2000" cap="all" dirty="0">
                <a:latin typeface="Arial" panose="020B0604020202020204" pitchFamily="34" charset="0"/>
                <a:cs typeface="Arial" panose="020B0604020202020204" pitchFamily="34" charset="0"/>
              </a:rPr>
              <a:t>Genetic-unit classification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665194" y="692696"/>
            <a:ext cx="8861612" cy="2192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003" y="2398489"/>
            <a:ext cx="3740376" cy="388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5" y="2274681"/>
            <a:ext cx="6538153" cy="41003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368" y="6448424"/>
            <a:ext cx="5149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Barform</a:t>
            </a:r>
            <a:r>
              <a:rPr lang="en-GB" sz="1400" dirty="0"/>
              <a:t> types from the Lower Jurassic </a:t>
            </a:r>
            <a:r>
              <a:rPr lang="en-GB" sz="1400" dirty="0" err="1"/>
              <a:t>Kayenta</a:t>
            </a:r>
            <a:r>
              <a:rPr lang="en-GB" sz="1400" dirty="0"/>
              <a:t> Fm. (SE Utah)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FAKTS implementation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32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34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6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7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8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9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0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1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2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3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4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5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345799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 txBox="1">
            <a:spLocks/>
          </p:cNvSpPr>
          <p:nvPr/>
        </p:nvSpPr>
        <p:spPr bwMode="auto">
          <a:xfrm>
            <a:off x="1981200" y="-242888"/>
            <a:ext cx="82296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4000">
                <a:solidFill>
                  <a:srgbClr val="000000"/>
                </a:solidFill>
              </a:rPr>
              <a:t>Web-accessible front end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6813550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8"/>
          <a:stretch>
            <a:fillRect/>
          </a:stretch>
        </p:blipFill>
        <p:spPr bwMode="auto">
          <a:xfrm>
            <a:off x="152400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1440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itle 1"/>
          <p:cNvSpPr txBox="1">
            <a:spLocks/>
          </p:cNvSpPr>
          <p:nvPr/>
        </p:nvSpPr>
        <p:spPr bwMode="auto">
          <a:xfrm>
            <a:off x="1524000" y="5705475"/>
            <a:ext cx="91440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sz="2400">
                <a:solidFill>
                  <a:srgbClr val="000000"/>
                </a:solidFill>
              </a:rPr>
              <a:t>The Excel spreadsheet with FAKTS output can now be opened or downloaded for analysis of channel-complex geometries.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7568" y="672858"/>
            <a:ext cx="8321140" cy="517606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9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11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3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4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5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6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7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8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19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0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1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22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38021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11"/>
          <p:cNvSpPr>
            <a:spLocks noChangeArrowheads="1"/>
          </p:cNvSpPr>
          <p:nvPr/>
        </p:nvSpPr>
        <p:spPr bwMode="auto">
          <a:xfrm>
            <a:off x="628486" y="1620629"/>
            <a:ext cx="76277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600" dirty="0"/>
              <a:t>Units bounded by second-order or higher-order bounding surfaces, characterized by given textural and structural properties. 25 textural </a:t>
            </a:r>
            <a:r>
              <a:rPr lang="en-GB" altLang="en-US" sz="1400" dirty="0"/>
              <a:t>±</a:t>
            </a:r>
            <a:r>
              <a:rPr lang="en-GB" altLang="en-US" sz="1600" dirty="0"/>
              <a:t> structural classes.</a:t>
            </a:r>
          </a:p>
          <a:p>
            <a:pPr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Modification of scheme by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Miall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(1996)</a:t>
            </a:r>
          </a:p>
        </p:txBody>
      </p:sp>
      <p:sp>
        <p:nvSpPr>
          <p:cNvPr id="6151" name="Content Placeholder 6"/>
          <p:cNvSpPr txBox="1">
            <a:spLocks/>
          </p:cNvSpPr>
          <p:nvPr/>
        </p:nvSpPr>
        <p:spPr bwMode="auto">
          <a:xfrm>
            <a:off x="623392" y="1268760"/>
            <a:ext cx="377425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en-GB" altLang="en-US" b="1" dirty="0"/>
              <a:t>FACIES UNITS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GB" altLang="en-US" dirty="0"/>
              <a:t>                                                       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667000" y="818134"/>
            <a:ext cx="6858000" cy="37861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2000" cap="all" dirty="0">
                <a:latin typeface="Arial" panose="020B0604020202020204" pitchFamily="34" charset="0"/>
                <a:cs typeface="Arial" panose="020B0604020202020204" pitchFamily="34" charset="0"/>
              </a:rPr>
              <a:t>Genetic-unit classification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665194" y="692696"/>
            <a:ext cx="8861612" cy="2192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94625" y="-1196569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Farrer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Fm.</a:t>
            </a:r>
          </a:p>
          <a:p>
            <a:pPr algn="r"/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(Utah)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89" y="1319999"/>
            <a:ext cx="3084551" cy="540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 bwMode="auto">
          <a:xfrm>
            <a:off x="1759012" y="2672798"/>
            <a:ext cx="5777148" cy="1692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11" y="4437112"/>
            <a:ext cx="5770325" cy="94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7"/>
          <a:stretch/>
        </p:blipFill>
        <p:spPr bwMode="auto">
          <a:xfrm>
            <a:off x="1759012" y="5461819"/>
            <a:ext cx="5777145" cy="127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FAKTS implementation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35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37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39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0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1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2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3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4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5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6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7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8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182610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67000" y="818134"/>
            <a:ext cx="6858000" cy="37861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GB" sz="2000" cap="all" dirty="0">
                <a:latin typeface="Arial" panose="020B0604020202020204" pitchFamily="34" charset="0"/>
                <a:cs typeface="Arial" panose="020B0604020202020204" pitchFamily="34" charset="0"/>
              </a:rPr>
              <a:t>DATASET/SUBSET classification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1665194" y="692696"/>
            <a:ext cx="8861612" cy="2192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FAKTS implementation</a:t>
            </a:r>
          </a:p>
        </p:txBody>
      </p:sp>
      <p:sp>
        <p:nvSpPr>
          <p:cNvPr id="10" name="Content Placeholder 6"/>
          <p:cNvSpPr txBox="1">
            <a:spLocks/>
          </p:cNvSpPr>
          <p:nvPr/>
        </p:nvSpPr>
        <p:spPr bwMode="auto">
          <a:xfrm>
            <a:off x="455915" y="1385467"/>
            <a:ext cx="2294335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METADATA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</a:t>
            </a:r>
          </a:p>
        </p:txBody>
      </p:sp>
      <p:sp>
        <p:nvSpPr>
          <p:cNvPr id="13" name="Content Placeholder 6"/>
          <p:cNvSpPr txBox="1">
            <a:spLocks/>
          </p:cNvSpPr>
          <p:nvPr/>
        </p:nvSpPr>
        <p:spPr bwMode="auto">
          <a:xfrm>
            <a:off x="4943648" y="1196753"/>
            <a:ext cx="2376488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INTERNAL PARAMETERS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</a:t>
            </a:r>
          </a:p>
        </p:txBody>
      </p:sp>
      <p:sp>
        <p:nvSpPr>
          <p:cNvPr id="16" name="Content Placeholder 6"/>
          <p:cNvSpPr txBox="1">
            <a:spLocks/>
          </p:cNvSpPr>
          <p:nvPr/>
        </p:nvSpPr>
        <p:spPr bwMode="auto">
          <a:xfrm>
            <a:off x="9018586" y="1205918"/>
            <a:ext cx="2294334" cy="377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EXTERNAL CONTROLS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0767" y="1802406"/>
            <a:ext cx="27249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Authors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Basin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Lithostratigraphic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unit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River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Data types/quality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etc.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49112" y="1848285"/>
            <a:ext cx="2554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Basin gradient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River pattern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Drainage pattern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Aggradation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rates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Relative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distality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97" y="3443117"/>
            <a:ext cx="4813755" cy="3149209"/>
          </a:xfrm>
          <a:prstGeom prst="rect">
            <a:avLst/>
          </a:prstGeom>
        </p:spPr>
      </p:pic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191344" y="6433591"/>
            <a:ext cx="15380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400" dirty="0" err="1"/>
              <a:t>Schumm</a:t>
            </a:r>
            <a:r>
              <a:rPr lang="en-GB" altLang="en-US" sz="1400" dirty="0"/>
              <a:t> (1981)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985274" y="1848285"/>
            <a:ext cx="33754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Subsidence rate/types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Basin/catchment climate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Basin/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catchment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vegetation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Relative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eustatic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change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Catchment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lithologies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etc.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13583"/>
            <a:ext cx="4143300" cy="33997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709596" y="6346332"/>
            <a:ext cx="1529704" cy="410578"/>
          </a:xfrm>
          <a:custGeom>
            <a:avLst/>
            <a:gdLst>
              <a:gd name="connsiteX0" fmla="*/ 0 w 1325424"/>
              <a:gd name="connsiteY0" fmla="*/ 0 h 216024"/>
              <a:gd name="connsiteX1" fmla="*/ 1325424 w 1325424"/>
              <a:gd name="connsiteY1" fmla="*/ 0 h 216024"/>
              <a:gd name="connsiteX2" fmla="*/ 1325424 w 1325424"/>
              <a:gd name="connsiteY2" fmla="*/ 216024 h 216024"/>
              <a:gd name="connsiteX3" fmla="*/ 0 w 1325424"/>
              <a:gd name="connsiteY3" fmla="*/ 216024 h 216024"/>
              <a:gd name="connsiteX4" fmla="*/ 0 w 1325424"/>
              <a:gd name="connsiteY4" fmla="*/ 0 h 216024"/>
              <a:gd name="connsiteX0" fmla="*/ 233464 w 1325424"/>
              <a:gd name="connsiteY0" fmla="*/ 0 h 284118"/>
              <a:gd name="connsiteX1" fmla="*/ 1325424 w 1325424"/>
              <a:gd name="connsiteY1" fmla="*/ 68094 h 284118"/>
              <a:gd name="connsiteX2" fmla="*/ 1325424 w 1325424"/>
              <a:gd name="connsiteY2" fmla="*/ 284118 h 284118"/>
              <a:gd name="connsiteX3" fmla="*/ 0 w 1325424"/>
              <a:gd name="connsiteY3" fmla="*/ 284118 h 284118"/>
              <a:gd name="connsiteX4" fmla="*/ 233464 w 1325424"/>
              <a:gd name="connsiteY4" fmla="*/ 0 h 284118"/>
              <a:gd name="connsiteX0" fmla="*/ 233464 w 1325424"/>
              <a:gd name="connsiteY0" fmla="*/ 0 h 284118"/>
              <a:gd name="connsiteX1" fmla="*/ 1325424 w 1325424"/>
              <a:gd name="connsiteY1" fmla="*/ 68094 h 284118"/>
              <a:gd name="connsiteX2" fmla="*/ 1325424 w 1325424"/>
              <a:gd name="connsiteY2" fmla="*/ 284118 h 284118"/>
              <a:gd name="connsiteX3" fmla="*/ 0 w 1325424"/>
              <a:gd name="connsiteY3" fmla="*/ 284118 h 284118"/>
              <a:gd name="connsiteX4" fmla="*/ 233464 w 1325424"/>
              <a:gd name="connsiteY4" fmla="*/ 0 h 284118"/>
              <a:gd name="connsiteX0" fmla="*/ 330740 w 1422700"/>
              <a:gd name="connsiteY0" fmla="*/ 0 h 313301"/>
              <a:gd name="connsiteX1" fmla="*/ 1422700 w 1422700"/>
              <a:gd name="connsiteY1" fmla="*/ 68094 h 313301"/>
              <a:gd name="connsiteX2" fmla="*/ 1422700 w 1422700"/>
              <a:gd name="connsiteY2" fmla="*/ 284118 h 313301"/>
              <a:gd name="connsiteX3" fmla="*/ 0 w 1422700"/>
              <a:gd name="connsiteY3" fmla="*/ 313301 h 313301"/>
              <a:gd name="connsiteX4" fmla="*/ 330740 w 1422700"/>
              <a:gd name="connsiteY4" fmla="*/ 0 h 313301"/>
              <a:gd name="connsiteX0" fmla="*/ 330740 w 1422700"/>
              <a:gd name="connsiteY0" fmla="*/ 0 h 313301"/>
              <a:gd name="connsiteX1" fmla="*/ 1422700 w 1422700"/>
              <a:gd name="connsiteY1" fmla="*/ 68094 h 313301"/>
              <a:gd name="connsiteX2" fmla="*/ 1422700 w 1422700"/>
              <a:gd name="connsiteY2" fmla="*/ 284118 h 313301"/>
              <a:gd name="connsiteX3" fmla="*/ 0 w 1422700"/>
              <a:gd name="connsiteY3" fmla="*/ 313301 h 313301"/>
              <a:gd name="connsiteX4" fmla="*/ 330740 w 1422700"/>
              <a:gd name="connsiteY4" fmla="*/ 0 h 313301"/>
              <a:gd name="connsiteX0" fmla="*/ 389106 w 1422700"/>
              <a:gd name="connsiteY0" fmla="*/ 0 h 332756"/>
              <a:gd name="connsiteX1" fmla="*/ 1422700 w 1422700"/>
              <a:gd name="connsiteY1" fmla="*/ 87549 h 332756"/>
              <a:gd name="connsiteX2" fmla="*/ 1422700 w 1422700"/>
              <a:gd name="connsiteY2" fmla="*/ 303573 h 332756"/>
              <a:gd name="connsiteX3" fmla="*/ 0 w 1422700"/>
              <a:gd name="connsiteY3" fmla="*/ 332756 h 332756"/>
              <a:gd name="connsiteX4" fmla="*/ 389106 w 1422700"/>
              <a:gd name="connsiteY4" fmla="*/ 0 h 332756"/>
              <a:gd name="connsiteX0" fmla="*/ 389106 w 1422700"/>
              <a:gd name="connsiteY0" fmla="*/ 19456 h 352212"/>
              <a:gd name="connsiteX1" fmla="*/ 1422700 w 1422700"/>
              <a:gd name="connsiteY1" fmla="*/ 0 h 352212"/>
              <a:gd name="connsiteX2" fmla="*/ 1422700 w 1422700"/>
              <a:gd name="connsiteY2" fmla="*/ 323029 h 352212"/>
              <a:gd name="connsiteX3" fmla="*/ 0 w 1422700"/>
              <a:gd name="connsiteY3" fmla="*/ 352212 h 352212"/>
              <a:gd name="connsiteX4" fmla="*/ 389106 w 1422700"/>
              <a:gd name="connsiteY4" fmla="*/ 19456 h 352212"/>
              <a:gd name="connsiteX0" fmla="*/ 389106 w 1422700"/>
              <a:gd name="connsiteY0" fmla="*/ 19456 h 400850"/>
              <a:gd name="connsiteX1" fmla="*/ 1422700 w 1422700"/>
              <a:gd name="connsiteY1" fmla="*/ 0 h 400850"/>
              <a:gd name="connsiteX2" fmla="*/ 1412973 w 1422700"/>
              <a:gd name="connsiteY2" fmla="*/ 400850 h 400850"/>
              <a:gd name="connsiteX3" fmla="*/ 0 w 1422700"/>
              <a:gd name="connsiteY3" fmla="*/ 352212 h 400850"/>
              <a:gd name="connsiteX4" fmla="*/ 389106 w 1422700"/>
              <a:gd name="connsiteY4" fmla="*/ 19456 h 400850"/>
              <a:gd name="connsiteX0" fmla="*/ 389106 w 1422700"/>
              <a:gd name="connsiteY0" fmla="*/ 19456 h 410578"/>
              <a:gd name="connsiteX1" fmla="*/ 1422700 w 1422700"/>
              <a:gd name="connsiteY1" fmla="*/ 0 h 410578"/>
              <a:gd name="connsiteX2" fmla="*/ 1412973 w 1422700"/>
              <a:gd name="connsiteY2" fmla="*/ 400850 h 410578"/>
              <a:gd name="connsiteX3" fmla="*/ 0 w 1422700"/>
              <a:gd name="connsiteY3" fmla="*/ 410578 h 410578"/>
              <a:gd name="connsiteX4" fmla="*/ 389106 w 1422700"/>
              <a:gd name="connsiteY4" fmla="*/ 19456 h 410578"/>
              <a:gd name="connsiteX0" fmla="*/ 496110 w 1529704"/>
              <a:gd name="connsiteY0" fmla="*/ 19456 h 410578"/>
              <a:gd name="connsiteX1" fmla="*/ 1529704 w 1529704"/>
              <a:gd name="connsiteY1" fmla="*/ 0 h 410578"/>
              <a:gd name="connsiteX2" fmla="*/ 1519977 w 1529704"/>
              <a:gd name="connsiteY2" fmla="*/ 400850 h 410578"/>
              <a:gd name="connsiteX3" fmla="*/ 0 w 1529704"/>
              <a:gd name="connsiteY3" fmla="*/ 410578 h 410578"/>
              <a:gd name="connsiteX4" fmla="*/ 496110 w 1529704"/>
              <a:gd name="connsiteY4" fmla="*/ 19456 h 41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9704" h="410578">
                <a:moveTo>
                  <a:pt x="496110" y="19456"/>
                </a:moveTo>
                <a:lnTo>
                  <a:pt x="1529704" y="0"/>
                </a:lnTo>
                <a:lnTo>
                  <a:pt x="1519977" y="400850"/>
                </a:lnTo>
                <a:lnTo>
                  <a:pt x="0" y="410578"/>
                </a:lnTo>
                <a:cubicBezTo>
                  <a:pt x="19455" y="267233"/>
                  <a:pt x="243191" y="172528"/>
                  <a:pt x="496110" y="1945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15"/>
          <p:cNvSpPr txBox="1">
            <a:spLocks noChangeArrowheads="1"/>
          </p:cNvSpPr>
          <p:nvPr/>
        </p:nvSpPr>
        <p:spPr bwMode="auto">
          <a:xfrm>
            <a:off x="9753262" y="6438437"/>
            <a:ext cx="24150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400" dirty="0"/>
              <a:t>Allen &amp; Allen (2005)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43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45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7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8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49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0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1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2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3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4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5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56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255693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 flipH="1">
            <a:off x="1665194" y="692696"/>
            <a:ext cx="8861612" cy="2192"/>
          </a:xfrm>
          <a:prstGeom prst="line">
            <a:avLst/>
          </a:prstGeom>
          <a:ln w="190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24000" y="11663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FAKTS content</a:t>
            </a:r>
          </a:p>
        </p:txBody>
      </p:sp>
      <p:sp>
        <p:nvSpPr>
          <p:cNvPr id="43" name="TextBox 26"/>
          <p:cNvSpPr txBox="1">
            <a:spLocks noChangeArrowheads="1"/>
          </p:cNvSpPr>
          <p:nvPr/>
        </p:nvSpPr>
        <p:spPr bwMode="auto">
          <a:xfrm>
            <a:off x="736864" y="905232"/>
            <a:ext cx="4896544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altLang="en-US" b="1" dirty="0"/>
              <a:t>347 case studies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altLang="en-US" b="1" dirty="0"/>
              <a:t>160+ ancient succession, 130+ rivers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altLang="en-US" b="1" dirty="0"/>
              <a:t>92,000+ classified genetic units</a:t>
            </a:r>
            <a:r>
              <a:rPr lang="en-GB" altLang="en-US" dirty="0"/>
              <a:t>: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altLang="en-US" dirty="0"/>
              <a:t>15,000+ classified depositional elements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altLang="en-US" dirty="0"/>
              <a:t>17,000+ classified architectural elements</a:t>
            </a:r>
          </a:p>
          <a:p>
            <a:pPr eaLnBrk="1" hangingPunct="1">
              <a:spcBef>
                <a:spcPts val="600"/>
              </a:spcBef>
              <a:spcAft>
                <a:spcPts val="600"/>
              </a:spcAft>
            </a:pPr>
            <a:r>
              <a:rPr lang="en-GB" altLang="en-US" dirty="0"/>
              <a:t>60,000+ classified facies units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6873170" y="1033069"/>
            <a:ext cx="5090985" cy="1569398"/>
            <a:chOff x="288032" y="4167675"/>
            <a:chExt cx="8516440" cy="2625360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3641"/>
            <a:stretch/>
          </p:blipFill>
          <p:spPr bwMode="auto">
            <a:xfrm>
              <a:off x="288032" y="4167675"/>
              <a:ext cx="8460432" cy="2625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6940957" y="4167675"/>
              <a:ext cx="1863515" cy="910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Farrer</a:t>
              </a:r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 Fm.</a:t>
              </a:r>
            </a:p>
            <a:p>
              <a:pPr algn="r"/>
              <a:r>
                <a:rPr lang="en-GB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(Utah)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863842" y="2756724"/>
            <a:ext cx="5041132" cy="2135899"/>
            <a:chOff x="215691" y="259017"/>
            <a:chExt cx="5346000" cy="2299355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91" y="259017"/>
              <a:ext cx="5346000" cy="2299355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849094" y="1911347"/>
              <a:ext cx="2075923" cy="346822"/>
            </a:xfrm>
            <a:prstGeom prst="rect">
              <a:avLst/>
            </a:prstGeom>
            <a:noFill/>
          </p:spPr>
          <p:txBody>
            <a:bodyPr wrap="none" lIns="0" rIns="81000" rtlCol="0">
              <a:spAutoFit/>
            </a:bodyPr>
            <a:lstStyle/>
            <a:p>
              <a:r>
                <a:rPr lang="en-GB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Fachmi</a:t>
              </a:r>
              <a:r>
                <a:rPr lang="en-GB" sz="1200" dirty="0">
                  <a:latin typeface="Arial" panose="020B0604020202020204" pitchFamily="34" charset="0"/>
                  <a:cs typeface="Arial" panose="020B0604020202020204" pitchFamily="34" charset="0"/>
                </a:rPr>
                <a:t> &amp; Wood (2005)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863842" y="4935690"/>
            <a:ext cx="5119688" cy="1925708"/>
            <a:chOff x="6238544" y="5085184"/>
            <a:chExt cx="4609984" cy="1733989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39"/>
            <a:stretch/>
          </p:blipFill>
          <p:spPr>
            <a:xfrm>
              <a:off x="6238544" y="5085184"/>
              <a:ext cx="4571763" cy="1710585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9012199" y="6520718"/>
              <a:ext cx="1836329" cy="2984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Murray-Darling River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672064" y="822411"/>
            <a:ext cx="313332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Ancient systems – outcrop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672064" y="2737945"/>
            <a:ext cx="352839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Ancient systems – subsurface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672064" y="4751024"/>
            <a:ext cx="205742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Modern systems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1056025" y="94154"/>
            <a:ext cx="992641" cy="692696"/>
            <a:chOff x="8114834" y="38648"/>
            <a:chExt cx="992641" cy="692696"/>
          </a:xfrm>
        </p:grpSpPr>
        <p:grpSp>
          <p:nvGrpSpPr>
            <p:cNvPr id="44" name="Group 322"/>
            <p:cNvGrpSpPr>
              <a:grpSpLocks/>
            </p:cNvGrpSpPr>
            <p:nvPr/>
          </p:nvGrpSpPr>
          <p:grpSpPr bwMode="auto">
            <a:xfrm>
              <a:off x="8135880" y="109915"/>
              <a:ext cx="900616" cy="522060"/>
              <a:chOff x="3068" y="912"/>
              <a:chExt cx="992" cy="586"/>
            </a:xfrm>
          </p:grpSpPr>
          <p:sp>
            <p:nvSpPr>
              <p:cNvPr id="59" name="AutoShape 323"/>
              <p:cNvSpPr>
                <a:spLocks noChangeAspect="1" noChangeArrowheads="1" noTextEdit="1"/>
              </p:cNvSpPr>
              <p:nvPr/>
            </p:nvSpPr>
            <p:spPr bwMode="auto">
              <a:xfrm>
                <a:off x="3068" y="912"/>
                <a:ext cx="992" cy="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" name="Freeform 324"/>
              <p:cNvSpPr>
                <a:spLocks noEditPoints="1"/>
              </p:cNvSpPr>
              <p:nvPr/>
            </p:nvSpPr>
            <p:spPr bwMode="auto">
              <a:xfrm>
                <a:off x="3138" y="919"/>
                <a:ext cx="864" cy="300"/>
              </a:xfrm>
              <a:custGeom>
                <a:avLst/>
                <a:gdLst>
                  <a:gd name="T0" fmla="*/ 2 w 5653"/>
                  <a:gd name="T1" fmla="*/ 2 h 1966"/>
                  <a:gd name="T2" fmla="*/ 2 w 5653"/>
                  <a:gd name="T3" fmla="*/ 4 h 1966"/>
                  <a:gd name="T4" fmla="*/ 6 w 5653"/>
                  <a:gd name="T5" fmla="*/ 7 h 1966"/>
                  <a:gd name="T6" fmla="*/ 11 w 5653"/>
                  <a:gd name="T7" fmla="*/ 0 h 1966"/>
                  <a:gd name="T8" fmla="*/ 12 w 5653"/>
                  <a:gd name="T9" fmla="*/ 0 h 1966"/>
                  <a:gd name="T10" fmla="*/ 12 w 5653"/>
                  <a:gd name="T11" fmla="*/ 1 h 1966"/>
                  <a:gd name="T12" fmla="*/ 12 w 5653"/>
                  <a:gd name="T13" fmla="*/ 2 h 1966"/>
                  <a:gd name="T14" fmla="*/ 12 w 5653"/>
                  <a:gd name="T15" fmla="*/ 3 h 1966"/>
                  <a:gd name="T16" fmla="*/ 12 w 5653"/>
                  <a:gd name="T17" fmla="*/ 4 h 1966"/>
                  <a:gd name="T18" fmla="*/ 11 w 5653"/>
                  <a:gd name="T19" fmla="*/ 4 h 1966"/>
                  <a:gd name="T20" fmla="*/ 11 w 5653"/>
                  <a:gd name="T21" fmla="*/ 4 h 1966"/>
                  <a:gd name="T22" fmla="*/ 12 w 5653"/>
                  <a:gd name="T23" fmla="*/ 4 h 1966"/>
                  <a:gd name="T24" fmla="*/ 12 w 5653"/>
                  <a:gd name="T25" fmla="*/ 5 h 1966"/>
                  <a:gd name="T26" fmla="*/ 9 w 5653"/>
                  <a:gd name="T27" fmla="*/ 5 h 1966"/>
                  <a:gd name="T28" fmla="*/ 9 w 5653"/>
                  <a:gd name="T29" fmla="*/ 4 h 1966"/>
                  <a:gd name="T30" fmla="*/ 8 w 5653"/>
                  <a:gd name="T31" fmla="*/ 4 h 1966"/>
                  <a:gd name="T32" fmla="*/ 9 w 5653"/>
                  <a:gd name="T33" fmla="*/ 3 h 1966"/>
                  <a:gd name="T34" fmla="*/ 10 w 5653"/>
                  <a:gd name="T35" fmla="*/ 3 h 1966"/>
                  <a:gd name="T36" fmla="*/ 10 w 5653"/>
                  <a:gd name="T37" fmla="*/ 2 h 1966"/>
                  <a:gd name="T38" fmla="*/ 10 w 5653"/>
                  <a:gd name="T39" fmla="*/ 2 h 1966"/>
                  <a:gd name="T40" fmla="*/ 10 w 5653"/>
                  <a:gd name="T41" fmla="*/ 2 h 1966"/>
                  <a:gd name="T42" fmla="*/ 8 w 5653"/>
                  <a:gd name="T43" fmla="*/ 2 h 1966"/>
                  <a:gd name="T44" fmla="*/ 20 w 5653"/>
                  <a:gd name="T45" fmla="*/ 3 h 1966"/>
                  <a:gd name="T46" fmla="*/ 19 w 5653"/>
                  <a:gd name="T47" fmla="*/ 7 h 1966"/>
                  <a:gd name="T48" fmla="*/ 18 w 5653"/>
                  <a:gd name="T49" fmla="*/ 7 h 1966"/>
                  <a:gd name="T50" fmla="*/ 17 w 5653"/>
                  <a:gd name="T51" fmla="*/ 7 h 1966"/>
                  <a:gd name="T52" fmla="*/ 15 w 5653"/>
                  <a:gd name="T53" fmla="*/ 7 h 1966"/>
                  <a:gd name="T54" fmla="*/ 14 w 5653"/>
                  <a:gd name="T55" fmla="*/ 6 h 1966"/>
                  <a:gd name="T56" fmla="*/ 13 w 5653"/>
                  <a:gd name="T57" fmla="*/ 5 h 1966"/>
                  <a:gd name="T58" fmla="*/ 13 w 5653"/>
                  <a:gd name="T59" fmla="*/ 4 h 1966"/>
                  <a:gd name="T60" fmla="*/ 13 w 5653"/>
                  <a:gd name="T61" fmla="*/ 2 h 1966"/>
                  <a:gd name="T62" fmla="*/ 14 w 5653"/>
                  <a:gd name="T63" fmla="*/ 1 h 1966"/>
                  <a:gd name="T64" fmla="*/ 15 w 5653"/>
                  <a:gd name="T65" fmla="*/ 0 h 1966"/>
                  <a:gd name="T66" fmla="*/ 16 w 5653"/>
                  <a:gd name="T67" fmla="*/ 0 h 1966"/>
                  <a:gd name="T68" fmla="*/ 18 w 5653"/>
                  <a:gd name="T69" fmla="*/ 0 h 1966"/>
                  <a:gd name="T70" fmla="*/ 19 w 5653"/>
                  <a:gd name="T71" fmla="*/ 0 h 1966"/>
                  <a:gd name="T72" fmla="*/ 20 w 5653"/>
                  <a:gd name="T73" fmla="*/ 1 h 1966"/>
                  <a:gd name="T74" fmla="*/ 20 w 5653"/>
                  <a:gd name="T75" fmla="*/ 2 h 1966"/>
                  <a:gd name="T76" fmla="*/ 18 w 5653"/>
                  <a:gd name="T77" fmla="*/ 2 h 1966"/>
                  <a:gd name="T78" fmla="*/ 17 w 5653"/>
                  <a:gd name="T79" fmla="*/ 2 h 1966"/>
                  <a:gd name="T80" fmla="*/ 16 w 5653"/>
                  <a:gd name="T81" fmla="*/ 2 h 1966"/>
                  <a:gd name="T82" fmla="*/ 16 w 5653"/>
                  <a:gd name="T83" fmla="*/ 2 h 1966"/>
                  <a:gd name="T84" fmla="*/ 15 w 5653"/>
                  <a:gd name="T85" fmla="*/ 3 h 1966"/>
                  <a:gd name="T86" fmla="*/ 15 w 5653"/>
                  <a:gd name="T87" fmla="*/ 4 h 1966"/>
                  <a:gd name="T88" fmla="*/ 16 w 5653"/>
                  <a:gd name="T89" fmla="*/ 5 h 1966"/>
                  <a:gd name="T90" fmla="*/ 17 w 5653"/>
                  <a:gd name="T91" fmla="*/ 5 h 1966"/>
                  <a:gd name="T92" fmla="*/ 17 w 5653"/>
                  <a:gd name="T93" fmla="*/ 5 h 1966"/>
                  <a:gd name="T94" fmla="*/ 18 w 5653"/>
                  <a:gd name="T95" fmla="*/ 5 h 196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653"/>
                  <a:gd name="T145" fmla="*/ 0 h 1966"/>
                  <a:gd name="T146" fmla="*/ 5653 w 5653"/>
                  <a:gd name="T147" fmla="*/ 1966 h 196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653" h="1966">
                    <a:moveTo>
                      <a:pt x="0" y="32"/>
                    </a:moveTo>
                    <a:lnTo>
                      <a:pt x="1453" y="32"/>
                    </a:lnTo>
                    <a:lnTo>
                      <a:pt x="1453" y="439"/>
                    </a:lnTo>
                    <a:lnTo>
                      <a:pt x="590" y="439"/>
                    </a:lnTo>
                    <a:lnTo>
                      <a:pt x="590" y="772"/>
                    </a:lnTo>
                    <a:lnTo>
                      <a:pt x="1327" y="772"/>
                    </a:lnTo>
                    <a:lnTo>
                      <a:pt x="1327" y="1156"/>
                    </a:lnTo>
                    <a:lnTo>
                      <a:pt x="590" y="1156"/>
                    </a:lnTo>
                    <a:lnTo>
                      <a:pt x="590" y="1934"/>
                    </a:lnTo>
                    <a:lnTo>
                      <a:pt x="0" y="1934"/>
                    </a:lnTo>
                    <a:lnTo>
                      <a:pt x="0" y="32"/>
                    </a:lnTo>
                    <a:close/>
                    <a:moveTo>
                      <a:pt x="1778" y="1934"/>
                    </a:moveTo>
                    <a:lnTo>
                      <a:pt x="1778" y="32"/>
                    </a:lnTo>
                    <a:lnTo>
                      <a:pt x="2756" y="32"/>
                    </a:lnTo>
                    <a:lnTo>
                      <a:pt x="2861" y="34"/>
                    </a:lnTo>
                    <a:lnTo>
                      <a:pt x="2953" y="40"/>
                    </a:lnTo>
                    <a:lnTo>
                      <a:pt x="3038" y="50"/>
                    </a:lnTo>
                    <a:lnTo>
                      <a:pt x="3111" y="61"/>
                    </a:lnTo>
                    <a:lnTo>
                      <a:pt x="3174" y="79"/>
                    </a:lnTo>
                    <a:lnTo>
                      <a:pt x="3229" y="101"/>
                    </a:lnTo>
                    <a:lnTo>
                      <a:pt x="3280" y="130"/>
                    </a:lnTo>
                    <a:lnTo>
                      <a:pt x="3326" y="164"/>
                    </a:lnTo>
                    <a:lnTo>
                      <a:pt x="3369" y="205"/>
                    </a:lnTo>
                    <a:lnTo>
                      <a:pt x="3406" y="252"/>
                    </a:lnTo>
                    <a:lnTo>
                      <a:pt x="3438" y="304"/>
                    </a:lnTo>
                    <a:lnTo>
                      <a:pt x="3461" y="361"/>
                    </a:lnTo>
                    <a:lnTo>
                      <a:pt x="3479" y="424"/>
                    </a:lnTo>
                    <a:lnTo>
                      <a:pt x="3489" y="489"/>
                    </a:lnTo>
                    <a:lnTo>
                      <a:pt x="3493" y="560"/>
                    </a:lnTo>
                    <a:lnTo>
                      <a:pt x="3489" y="636"/>
                    </a:lnTo>
                    <a:lnTo>
                      <a:pt x="3477" y="707"/>
                    </a:lnTo>
                    <a:lnTo>
                      <a:pt x="3456" y="772"/>
                    </a:lnTo>
                    <a:lnTo>
                      <a:pt x="3426" y="833"/>
                    </a:lnTo>
                    <a:lnTo>
                      <a:pt x="3389" y="888"/>
                    </a:lnTo>
                    <a:lnTo>
                      <a:pt x="3345" y="938"/>
                    </a:lnTo>
                    <a:lnTo>
                      <a:pt x="3296" y="981"/>
                    </a:lnTo>
                    <a:lnTo>
                      <a:pt x="3241" y="1018"/>
                    </a:lnTo>
                    <a:lnTo>
                      <a:pt x="3200" y="1040"/>
                    </a:lnTo>
                    <a:lnTo>
                      <a:pt x="3150" y="1060"/>
                    </a:lnTo>
                    <a:lnTo>
                      <a:pt x="3095" y="1077"/>
                    </a:lnTo>
                    <a:lnTo>
                      <a:pt x="3034" y="1093"/>
                    </a:lnTo>
                    <a:lnTo>
                      <a:pt x="3099" y="1117"/>
                    </a:lnTo>
                    <a:lnTo>
                      <a:pt x="3150" y="1140"/>
                    </a:lnTo>
                    <a:lnTo>
                      <a:pt x="3188" y="1164"/>
                    </a:lnTo>
                    <a:lnTo>
                      <a:pt x="3205" y="1180"/>
                    </a:lnTo>
                    <a:lnTo>
                      <a:pt x="3227" y="1202"/>
                    </a:lnTo>
                    <a:lnTo>
                      <a:pt x="3253" y="1229"/>
                    </a:lnTo>
                    <a:lnTo>
                      <a:pt x="3282" y="1265"/>
                    </a:lnTo>
                    <a:lnTo>
                      <a:pt x="3310" y="1300"/>
                    </a:lnTo>
                    <a:lnTo>
                      <a:pt x="3333" y="1331"/>
                    </a:lnTo>
                    <a:lnTo>
                      <a:pt x="3351" y="1359"/>
                    </a:lnTo>
                    <a:lnTo>
                      <a:pt x="3363" y="1383"/>
                    </a:lnTo>
                    <a:lnTo>
                      <a:pt x="3648" y="1934"/>
                    </a:lnTo>
                    <a:lnTo>
                      <a:pt x="2985" y="1934"/>
                    </a:lnTo>
                    <a:lnTo>
                      <a:pt x="2670" y="1351"/>
                    </a:lnTo>
                    <a:lnTo>
                      <a:pt x="2640" y="1300"/>
                    </a:lnTo>
                    <a:lnTo>
                      <a:pt x="2613" y="1259"/>
                    </a:lnTo>
                    <a:lnTo>
                      <a:pt x="2587" y="1227"/>
                    </a:lnTo>
                    <a:lnTo>
                      <a:pt x="2564" y="1205"/>
                    </a:lnTo>
                    <a:lnTo>
                      <a:pt x="2532" y="1186"/>
                    </a:lnTo>
                    <a:lnTo>
                      <a:pt x="2497" y="1172"/>
                    </a:lnTo>
                    <a:lnTo>
                      <a:pt x="2459" y="1164"/>
                    </a:lnTo>
                    <a:lnTo>
                      <a:pt x="2420" y="1162"/>
                    </a:lnTo>
                    <a:lnTo>
                      <a:pt x="2369" y="1162"/>
                    </a:lnTo>
                    <a:lnTo>
                      <a:pt x="2369" y="1934"/>
                    </a:lnTo>
                    <a:lnTo>
                      <a:pt x="1778" y="1934"/>
                    </a:lnTo>
                    <a:close/>
                    <a:moveTo>
                      <a:pt x="2369" y="802"/>
                    </a:moveTo>
                    <a:lnTo>
                      <a:pt x="2615" y="802"/>
                    </a:lnTo>
                    <a:lnTo>
                      <a:pt x="2640" y="800"/>
                    </a:lnTo>
                    <a:lnTo>
                      <a:pt x="2674" y="796"/>
                    </a:lnTo>
                    <a:lnTo>
                      <a:pt x="2717" y="788"/>
                    </a:lnTo>
                    <a:lnTo>
                      <a:pt x="2770" y="776"/>
                    </a:lnTo>
                    <a:lnTo>
                      <a:pt x="2808" y="764"/>
                    </a:lnTo>
                    <a:lnTo>
                      <a:pt x="2839" y="745"/>
                    </a:lnTo>
                    <a:lnTo>
                      <a:pt x="2867" y="717"/>
                    </a:lnTo>
                    <a:lnTo>
                      <a:pt x="2886" y="684"/>
                    </a:lnTo>
                    <a:lnTo>
                      <a:pt x="2900" y="646"/>
                    </a:lnTo>
                    <a:lnTo>
                      <a:pt x="2904" y="607"/>
                    </a:lnTo>
                    <a:lnTo>
                      <a:pt x="2900" y="563"/>
                    </a:lnTo>
                    <a:lnTo>
                      <a:pt x="2890" y="526"/>
                    </a:lnTo>
                    <a:lnTo>
                      <a:pt x="2871" y="493"/>
                    </a:lnTo>
                    <a:lnTo>
                      <a:pt x="2845" y="465"/>
                    </a:lnTo>
                    <a:lnTo>
                      <a:pt x="2818" y="447"/>
                    </a:lnTo>
                    <a:lnTo>
                      <a:pt x="2782" y="434"/>
                    </a:lnTo>
                    <a:lnTo>
                      <a:pt x="2739" y="424"/>
                    </a:lnTo>
                    <a:lnTo>
                      <a:pt x="2686" y="418"/>
                    </a:lnTo>
                    <a:lnTo>
                      <a:pt x="2627" y="416"/>
                    </a:lnTo>
                    <a:lnTo>
                      <a:pt x="2369" y="416"/>
                    </a:lnTo>
                    <a:lnTo>
                      <a:pt x="2369" y="802"/>
                    </a:lnTo>
                    <a:close/>
                    <a:moveTo>
                      <a:pt x="4745" y="1245"/>
                    </a:moveTo>
                    <a:lnTo>
                      <a:pt x="4745" y="849"/>
                    </a:lnTo>
                    <a:lnTo>
                      <a:pt x="5653" y="849"/>
                    </a:lnTo>
                    <a:lnTo>
                      <a:pt x="5653" y="1660"/>
                    </a:lnTo>
                    <a:lnTo>
                      <a:pt x="5551" y="1727"/>
                    </a:lnTo>
                    <a:lnTo>
                      <a:pt x="5452" y="1784"/>
                    </a:lnTo>
                    <a:lnTo>
                      <a:pt x="5362" y="1832"/>
                    </a:lnTo>
                    <a:lnTo>
                      <a:pt x="5275" y="1873"/>
                    </a:lnTo>
                    <a:lnTo>
                      <a:pt x="5192" y="1903"/>
                    </a:lnTo>
                    <a:lnTo>
                      <a:pt x="5110" y="1924"/>
                    </a:lnTo>
                    <a:lnTo>
                      <a:pt x="5019" y="1942"/>
                    </a:lnTo>
                    <a:lnTo>
                      <a:pt x="4924" y="1956"/>
                    </a:lnTo>
                    <a:lnTo>
                      <a:pt x="4822" y="1964"/>
                    </a:lnTo>
                    <a:lnTo>
                      <a:pt x="4716" y="1966"/>
                    </a:lnTo>
                    <a:lnTo>
                      <a:pt x="4605" y="1962"/>
                    </a:lnTo>
                    <a:lnTo>
                      <a:pt x="4503" y="1954"/>
                    </a:lnTo>
                    <a:lnTo>
                      <a:pt x="4409" y="1938"/>
                    </a:lnTo>
                    <a:lnTo>
                      <a:pt x="4320" y="1914"/>
                    </a:lnTo>
                    <a:lnTo>
                      <a:pt x="4239" y="1885"/>
                    </a:lnTo>
                    <a:lnTo>
                      <a:pt x="4164" y="1849"/>
                    </a:lnTo>
                    <a:lnTo>
                      <a:pt x="4095" y="1808"/>
                    </a:lnTo>
                    <a:lnTo>
                      <a:pt x="4032" y="1761"/>
                    </a:lnTo>
                    <a:lnTo>
                      <a:pt x="3973" y="1708"/>
                    </a:lnTo>
                    <a:lnTo>
                      <a:pt x="3922" y="1647"/>
                    </a:lnTo>
                    <a:lnTo>
                      <a:pt x="3875" y="1580"/>
                    </a:lnTo>
                    <a:lnTo>
                      <a:pt x="3834" y="1507"/>
                    </a:lnTo>
                    <a:lnTo>
                      <a:pt x="3790" y="1412"/>
                    </a:lnTo>
                    <a:lnTo>
                      <a:pt x="3759" y="1314"/>
                    </a:lnTo>
                    <a:lnTo>
                      <a:pt x="3735" y="1209"/>
                    </a:lnTo>
                    <a:lnTo>
                      <a:pt x="3719" y="1099"/>
                    </a:lnTo>
                    <a:lnTo>
                      <a:pt x="3715" y="983"/>
                    </a:lnTo>
                    <a:lnTo>
                      <a:pt x="3719" y="881"/>
                    </a:lnTo>
                    <a:lnTo>
                      <a:pt x="3729" y="784"/>
                    </a:lnTo>
                    <a:lnTo>
                      <a:pt x="3747" y="691"/>
                    </a:lnTo>
                    <a:lnTo>
                      <a:pt x="3773" y="603"/>
                    </a:lnTo>
                    <a:lnTo>
                      <a:pt x="3804" y="520"/>
                    </a:lnTo>
                    <a:lnTo>
                      <a:pt x="3843" y="441"/>
                    </a:lnTo>
                    <a:lnTo>
                      <a:pt x="3891" y="369"/>
                    </a:lnTo>
                    <a:lnTo>
                      <a:pt x="3942" y="300"/>
                    </a:lnTo>
                    <a:lnTo>
                      <a:pt x="4003" y="239"/>
                    </a:lnTo>
                    <a:lnTo>
                      <a:pt x="4068" y="183"/>
                    </a:lnTo>
                    <a:lnTo>
                      <a:pt x="4141" y="134"/>
                    </a:lnTo>
                    <a:lnTo>
                      <a:pt x="4220" y="91"/>
                    </a:lnTo>
                    <a:lnTo>
                      <a:pt x="4288" y="63"/>
                    </a:lnTo>
                    <a:lnTo>
                      <a:pt x="4363" y="40"/>
                    </a:lnTo>
                    <a:lnTo>
                      <a:pt x="4448" y="22"/>
                    </a:lnTo>
                    <a:lnTo>
                      <a:pt x="4538" y="10"/>
                    </a:lnTo>
                    <a:lnTo>
                      <a:pt x="4635" y="2"/>
                    </a:lnTo>
                    <a:lnTo>
                      <a:pt x="4741" y="0"/>
                    </a:lnTo>
                    <a:lnTo>
                      <a:pt x="4842" y="2"/>
                    </a:lnTo>
                    <a:lnTo>
                      <a:pt x="4932" y="6"/>
                    </a:lnTo>
                    <a:lnTo>
                      <a:pt x="5015" y="14"/>
                    </a:lnTo>
                    <a:lnTo>
                      <a:pt x="5090" y="26"/>
                    </a:lnTo>
                    <a:lnTo>
                      <a:pt x="5155" y="40"/>
                    </a:lnTo>
                    <a:lnTo>
                      <a:pt x="5212" y="57"/>
                    </a:lnTo>
                    <a:lnTo>
                      <a:pt x="5287" y="89"/>
                    </a:lnTo>
                    <a:lnTo>
                      <a:pt x="5356" y="130"/>
                    </a:lnTo>
                    <a:lnTo>
                      <a:pt x="5417" y="178"/>
                    </a:lnTo>
                    <a:lnTo>
                      <a:pt x="5472" y="233"/>
                    </a:lnTo>
                    <a:lnTo>
                      <a:pt x="5521" y="298"/>
                    </a:lnTo>
                    <a:lnTo>
                      <a:pt x="5562" y="369"/>
                    </a:lnTo>
                    <a:lnTo>
                      <a:pt x="5598" y="449"/>
                    </a:lnTo>
                    <a:lnTo>
                      <a:pt x="5627" y="538"/>
                    </a:lnTo>
                    <a:lnTo>
                      <a:pt x="5060" y="638"/>
                    </a:lnTo>
                    <a:lnTo>
                      <a:pt x="5039" y="589"/>
                    </a:lnTo>
                    <a:lnTo>
                      <a:pt x="5013" y="544"/>
                    </a:lnTo>
                    <a:lnTo>
                      <a:pt x="4980" y="506"/>
                    </a:lnTo>
                    <a:lnTo>
                      <a:pt x="4940" y="475"/>
                    </a:lnTo>
                    <a:lnTo>
                      <a:pt x="4897" y="449"/>
                    </a:lnTo>
                    <a:lnTo>
                      <a:pt x="4846" y="432"/>
                    </a:lnTo>
                    <a:lnTo>
                      <a:pt x="4791" y="422"/>
                    </a:lnTo>
                    <a:lnTo>
                      <a:pt x="4728" y="418"/>
                    </a:lnTo>
                    <a:lnTo>
                      <a:pt x="4666" y="422"/>
                    </a:lnTo>
                    <a:lnTo>
                      <a:pt x="4607" y="432"/>
                    </a:lnTo>
                    <a:lnTo>
                      <a:pt x="4554" y="451"/>
                    </a:lnTo>
                    <a:lnTo>
                      <a:pt x="4505" y="477"/>
                    </a:lnTo>
                    <a:lnTo>
                      <a:pt x="4460" y="510"/>
                    </a:lnTo>
                    <a:lnTo>
                      <a:pt x="4420" y="552"/>
                    </a:lnTo>
                    <a:lnTo>
                      <a:pt x="4385" y="601"/>
                    </a:lnTo>
                    <a:lnTo>
                      <a:pt x="4355" y="658"/>
                    </a:lnTo>
                    <a:lnTo>
                      <a:pt x="4334" y="725"/>
                    </a:lnTo>
                    <a:lnTo>
                      <a:pt x="4318" y="800"/>
                    </a:lnTo>
                    <a:lnTo>
                      <a:pt x="4308" y="884"/>
                    </a:lnTo>
                    <a:lnTo>
                      <a:pt x="4304" y="977"/>
                    </a:lnTo>
                    <a:lnTo>
                      <a:pt x="4306" y="1062"/>
                    </a:lnTo>
                    <a:lnTo>
                      <a:pt x="4314" y="1139"/>
                    </a:lnTo>
                    <a:lnTo>
                      <a:pt x="4326" y="1209"/>
                    </a:lnTo>
                    <a:lnTo>
                      <a:pt x="4342" y="1272"/>
                    </a:lnTo>
                    <a:lnTo>
                      <a:pt x="4363" y="1328"/>
                    </a:lnTo>
                    <a:lnTo>
                      <a:pt x="4389" y="1377"/>
                    </a:lnTo>
                    <a:lnTo>
                      <a:pt x="4420" y="1418"/>
                    </a:lnTo>
                    <a:lnTo>
                      <a:pt x="4462" y="1458"/>
                    </a:lnTo>
                    <a:lnTo>
                      <a:pt x="4507" y="1491"/>
                    </a:lnTo>
                    <a:lnTo>
                      <a:pt x="4560" y="1517"/>
                    </a:lnTo>
                    <a:lnTo>
                      <a:pt x="4615" y="1534"/>
                    </a:lnTo>
                    <a:lnTo>
                      <a:pt x="4678" y="1546"/>
                    </a:lnTo>
                    <a:lnTo>
                      <a:pt x="4745" y="1550"/>
                    </a:lnTo>
                    <a:lnTo>
                      <a:pt x="4810" y="1546"/>
                    </a:lnTo>
                    <a:lnTo>
                      <a:pt x="4871" y="1536"/>
                    </a:lnTo>
                    <a:lnTo>
                      <a:pt x="4932" y="1521"/>
                    </a:lnTo>
                    <a:lnTo>
                      <a:pt x="4995" y="1497"/>
                    </a:lnTo>
                    <a:lnTo>
                      <a:pt x="5062" y="1465"/>
                    </a:lnTo>
                    <a:lnTo>
                      <a:pt x="5137" y="1424"/>
                    </a:lnTo>
                    <a:lnTo>
                      <a:pt x="5137" y="1245"/>
                    </a:lnTo>
                    <a:lnTo>
                      <a:pt x="4745" y="124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61" name="Freeform 325"/>
              <p:cNvSpPr>
                <a:spLocks noEditPoints="1"/>
              </p:cNvSpPr>
              <p:nvPr/>
            </p:nvSpPr>
            <p:spPr bwMode="auto">
              <a:xfrm>
                <a:off x="3134" y="914"/>
                <a:ext cx="873" cy="310"/>
              </a:xfrm>
              <a:custGeom>
                <a:avLst/>
                <a:gdLst>
                  <a:gd name="T0" fmla="*/ 5 w 5717"/>
                  <a:gd name="T1" fmla="*/ 4 h 2030"/>
                  <a:gd name="T2" fmla="*/ 0 w 5717"/>
                  <a:gd name="T3" fmla="*/ 0 h 2030"/>
                  <a:gd name="T4" fmla="*/ 2 w 5717"/>
                  <a:gd name="T5" fmla="*/ 2 h 2030"/>
                  <a:gd name="T6" fmla="*/ 11 w 5717"/>
                  <a:gd name="T7" fmla="*/ 0 h 2030"/>
                  <a:gd name="T8" fmla="*/ 12 w 5717"/>
                  <a:gd name="T9" fmla="*/ 1 h 2030"/>
                  <a:gd name="T10" fmla="*/ 13 w 5717"/>
                  <a:gd name="T11" fmla="*/ 2 h 2030"/>
                  <a:gd name="T12" fmla="*/ 12 w 5717"/>
                  <a:gd name="T13" fmla="*/ 3 h 2030"/>
                  <a:gd name="T14" fmla="*/ 11 w 5717"/>
                  <a:gd name="T15" fmla="*/ 4 h 2030"/>
                  <a:gd name="T16" fmla="*/ 12 w 5717"/>
                  <a:gd name="T17" fmla="*/ 4 h 2030"/>
                  <a:gd name="T18" fmla="*/ 13 w 5717"/>
                  <a:gd name="T19" fmla="*/ 7 h 2030"/>
                  <a:gd name="T20" fmla="*/ 9 w 5717"/>
                  <a:gd name="T21" fmla="*/ 4 h 2030"/>
                  <a:gd name="T22" fmla="*/ 6 w 5717"/>
                  <a:gd name="T23" fmla="*/ 7 h 2030"/>
                  <a:gd name="T24" fmla="*/ 9 w 5717"/>
                  <a:gd name="T25" fmla="*/ 4 h 2030"/>
                  <a:gd name="T26" fmla="*/ 10 w 5717"/>
                  <a:gd name="T27" fmla="*/ 5 h 2030"/>
                  <a:gd name="T28" fmla="*/ 12 w 5717"/>
                  <a:gd name="T29" fmla="*/ 5 h 2030"/>
                  <a:gd name="T30" fmla="*/ 11 w 5717"/>
                  <a:gd name="T31" fmla="*/ 4 h 2030"/>
                  <a:gd name="T32" fmla="*/ 12 w 5717"/>
                  <a:gd name="T33" fmla="*/ 4 h 2030"/>
                  <a:gd name="T34" fmla="*/ 12 w 5717"/>
                  <a:gd name="T35" fmla="*/ 3 h 2030"/>
                  <a:gd name="T36" fmla="*/ 12 w 5717"/>
                  <a:gd name="T37" fmla="*/ 1 h 2030"/>
                  <a:gd name="T38" fmla="*/ 12 w 5717"/>
                  <a:gd name="T39" fmla="*/ 1 h 2030"/>
                  <a:gd name="T40" fmla="*/ 10 w 5717"/>
                  <a:gd name="T41" fmla="*/ 0 h 2030"/>
                  <a:gd name="T42" fmla="*/ 10 w 5717"/>
                  <a:gd name="T43" fmla="*/ 3 h 2030"/>
                  <a:gd name="T44" fmla="*/ 10 w 5717"/>
                  <a:gd name="T45" fmla="*/ 2 h 2030"/>
                  <a:gd name="T46" fmla="*/ 10 w 5717"/>
                  <a:gd name="T47" fmla="*/ 2 h 2030"/>
                  <a:gd name="T48" fmla="*/ 9 w 5717"/>
                  <a:gd name="T49" fmla="*/ 3 h 2030"/>
                  <a:gd name="T50" fmla="*/ 10 w 5717"/>
                  <a:gd name="T51" fmla="*/ 2 h 2030"/>
                  <a:gd name="T52" fmla="*/ 11 w 5717"/>
                  <a:gd name="T53" fmla="*/ 2 h 2030"/>
                  <a:gd name="T54" fmla="*/ 10 w 5717"/>
                  <a:gd name="T55" fmla="*/ 3 h 2030"/>
                  <a:gd name="T56" fmla="*/ 17 w 5717"/>
                  <a:gd name="T57" fmla="*/ 3 h 2030"/>
                  <a:gd name="T58" fmla="*/ 19 w 5717"/>
                  <a:gd name="T59" fmla="*/ 7 h 2030"/>
                  <a:gd name="T60" fmla="*/ 17 w 5717"/>
                  <a:gd name="T61" fmla="*/ 7 h 2030"/>
                  <a:gd name="T62" fmla="*/ 15 w 5717"/>
                  <a:gd name="T63" fmla="*/ 7 h 2030"/>
                  <a:gd name="T64" fmla="*/ 14 w 5717"/>
                  <a:gd name="T65" fmla="*/ 5 h 2030"/>
                  <a:gd name="T66" fmla="*/ 13 w 5717"/>
                  <a:gd name="T67" fmla="*/ 3 h 2030"/>
                  <a:gd name="T68" fmla="*/ 14 w 5717"/>
                  <a:gd name="T69" fmla="*/ 1 h 2030"/>
                  <a:gd name="T70" fmla="*/ 16 w 5717"/>
                  <a:gd name="T71" fmla="*/ 0 h 2030"/>
                  <a:gd name="T72" fmla="*/ 18 w 5717"/>
                  <a:gd name="T73" fmla="*/ 0 h 2030"/>
                  <a:gd name="T74" fmla="*/ 20 w 5717"/>
                  <a:gd name="T75" fmla="*/ 1 h 2030"/>
                  <a:gd name="T76" fmla="*/ 20 w 5717"/>
                  <a:gd name="T77" fmla="*/ 2 h 2030"/>
                  <a:gd name="T78" fmla="*/ 18 w 5717"/>
                  <a:gd name="T79" fmla="*/ 2 h 2030"/>
                  <a:gd name="T80" fmla="*/ 17 w 5717"/>
                  <a:gd name="T81" fmla="*/ 2 h 2030"/>
                  <a:gd name="T82" fmla="*/ 16 w 5717"/>
                  <a:gd name="T83" fmla="*/ 2 h 2030"/>
                  <a:gd name="T84" fmla="*/ 16 w 5717"/>
                  <a:gd name="T85" fmla="*/ 4 h 2030"/>
                  <a:gd name="T86" fmla="*/ 16 w 5717"/>
                  <a:gd name="T87" fmla="*/ 5 h 2030"/>
                  <a:gd name="T88" fmla="*/ 17 w 5717"/>
                  <a:gd name="T89" fmla="*/ 5 h 2030"/>
                  <a:gd name="T90" fmla="*/ 18 w 5717"/>
                  <a:gd name="T91" fmla="*/ 5 h 2030"/>
                  <a:gd name="T92" fmla="*/ 18 w 5717"/>
                  <a:gd name="T93" fmla="*/ 5 h 2030"/>
                  <a:gd name="T94" fmla="*/ 17 w 5717"/>
                  <a:gd name="T95" fmla="*/ 6 h 2030"/>
                  <a:gd name="T96" fmla="*/ 16 w 5717"/>
                  <a:gd name="T97" fmla="*/ 5 h 2030"/>
                  <a:gd name="T98" fmla="*/ 15 w 5717"/>
                  <a:gd name="T99" fmla="*/ 4 h 2030"/>
                  <a:gd name="T100" fmla="*/ 16 w 5717"/>
                  <a:gd name="T101" fmla="*/ 2 h 2030"/>
                  <a:gd name="T102" fmla="*/ 16 w 5717"/>
                  <a:gd name="T103" fmla="*/ 2 h 2030"/>
                  <a:gd name="T104" fmla="*/ 18 w 5717"/>
                  <a:gd name="T105" fmla="*/ 2 h 2030"/>
                  <a:gd name="T106" fmla="*/ 20 w 5717"/>
                  <a:gd name="T107" fmla="*/ 2 h 2030"/>
                  <a:gd name="T108" fmla="*/ 19 w 5717"/>
                  <a:gd name="T109" fmla="*/ 1 h 2030"/>
                  <a:gd name="T110" fmla="*/ 17 w 5717"/>
                  <a:gd name="T111" fmla="*/ 0 h 2030"/>
                  <a:gd name="T112" fmla="*/ 15 w 5717"/>
                  <a:gd name="T113" fmla="*/ 1 h 2030"/>
                  <a:gd name="T114" fmla="*/ 14 w 5717"/>
                  <a:gd name="T115" fmla="*/ 2 h 2030"/>
                  <a:gd name="T116" fmla="*/ 14 w 5717"/>
                  <a:gd name="T117" fmla="*/ 5 h 2030"/>
                  <a:gd name="T118" fmla="*/ 15 w 5717"/>
                  <a:gd name="T119" fmla="*/ 6 h 2030"/>
                  <a:gd name="T120" fmla="*/ 16 w 5717"/>
                  <a:gd name="T121" fmla="*/ 7 h 2030"/>
                  <a:gd name="T122" fmla="*/ 19 w 5717"/>
                  <a:gd name="T123" fmla="*/ 7 h 2030"/>
                  <a:gd name="T124" fmla="*/ 20 w 5717"/>
                  <a:gd name="T125" fmla="*/ 3 h 203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17"/>
                  <a:gd name="T190" fmla="*/ 0 h 2030"/>
                  <a:gd name="T191" fmla="*/ 5717 w 5717"/>
                  <a:gd name="T192" fmla="*/ 2030 h 203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17" h="2030">
                    <a:moveTo>
                      <a:pt x="32" y="33"/>
                    </a:moveTo>
                    <a:lnTo>
                      <a:pt x="1516" y="33"/>
                    </a:lnTo>
                    <a:lnTo>
                      <a:pt x="1516" y="506"/>
                    </a:lnTo>
                    <a:lnTo>
                      <a:pt x="654" y="506"/>
                    </a:lnTo>
                    <a:lnTo>
                      <a:pt x="654" y="774"/>
                    </a:lnTo>
                    <a:lnTo>
                      <a:pt x="1390" y="774"/>
                    </a:lnTo>
                    <a:lnTo>
                      <a:pt x="1390" y="1221"/>
                    </a:lnTo>
                    <a:lnTo>
                      <a:pt x="654" y="1221"/>
                    </a:lnTo>
                    <a:lnTo>
                      <a:pt x="654" y="1999"/>
                    </a:lnTo>
                    <a:lnTo>
                      <a:pt x="0" y="1999"/>
                    </a:lnTo>
                    <a:lnTo>
                      <a:pt x="0" y="33"/>
                    </a:lnTo>
                    <a:lnTo>
                      <a:pt x="32" y="33"/>
                    </a:lnTo>
                    <a:close/>
                    <a:moveTo>
                      <a:pt x="1453" y="96"/>
                    </a:moveTo>
                    <a:lnTo>
                      <a:pt x="63" y="96"/>
                    </a:lnTo>
                    <a:lnTo>
                      <a:pt x="63" y="1934"/>
                    </a:lnTo>
                    <a:lnTo>
                      <a:pt x="591" y="1934"/>
                    </a:lnTo>
                    <a:lnTo>
                      <a:pt x="591" y="1158"/>
                    </a:lnTo>
                    <a:lnTo>
                      <a:pt x="1327" y="1158"/>
                    </a:lnTo>
                    <a:lnTo>
                      <a:pt x="1327" y="837"/>
                    </a:lnTo>
                    <a:lnTo>
                      <a:pt x="591" y="837"/>
                    </a:lnTo>
                    <a:lnTo>
                      <a:pt x="591" y="441"/>
                    </a:lnTo>
                    <a:lnTo>
                      <a:pt x="1453" y="441"/>
                    </a:lnTo>
                    <a:lnTo>
                      <a:pt x="1453" y="96"/>
                    </a:lnTo>
                    <a:close/>
                    <a:moveTo>
                      <a:pt x="1778" y="1967"/>
                    </a:moveTo>
                    <a:lnTo>
                      <a:pt x="1778" y="33"/>
                    </a:lnTo>
                    <a:lnTo>
                      <a:pt x="2788" y="33"/>
                    </a:lnTo>
                    <a:lnTo>
                      <a:pt x="2877" y="35"/>
                    </a:lnTo>
                    <a:lnTo>
                      <a:pt x="2958" y="39"/>
                    </a:lnTo>
                    <a:lnTo>
                      <a:pt x="3033" y="45"/>
                    </a:lnTo>
                    <a:lnTo>
                      <a:pt x="3100" y="55"/>
                    </a:lnTo>
                    <a:lnTo>
                      <a:pt x="3161" y="67"/>
                    </a:lnTo>
                    <a:lnTo>
                      <a:pt x="3216" y="81"/>
                    </a:lnTo>
                    <a:lnTo>
                      <a:pt x="3265" y="100"/>
                    </a:lnTo>
                    <a:lnTo>
                      <a:pt x="3310" y="124"/>
                    </a:lnTo>
                    <a:lnTo>
                      <a:pt x="3354" y="153"/>
                    </a:lnTo>
                    <a:lnTo>
                      <a:pt x="3393" y="187"/>
                    </a:lnTo>
                    <a:lnTo>
                      <a:pt x="3430" y="224"/>
                    </a:lnTo>
                    <a:lnTo>
                      <a:pt x="3464" y="266"/>
                    </a:lnTo>
                    <a:lnTo>
                      <a:pt x="3493" y="313"/>
                    </a:lnTo>
                    <a:lnTo>
                      <a:pt x="3517" y="362"/>
                    </a:lnTo>
                    <a:lnTo>
                      <a:pt x="3535" y="415"/>
                    </a:lnTo>
                    <a:lnTo>
                      <a:pt x="3549" y="472"/>
                    </a:lnTo>
                    <a:lnTo>
                      <a:pt x="3556" y="532"/>
                    </a:lnTo>
                    <a:lnTo>
                      <a:pt x="3558" y="593"/>
                    </a:lnTo>
                    <a:lnTo>
                      <a:pt x="3554" y="673"/>
                    </a:lnTo>
                    <a:lnTo>
                      <a:pt x="3541" y="748"/>
                    </a:lnTo>
                    <a:lnTo>
                      <a:pt x="3517" y="817"/>
                    </a:lnTo>
                    <a:lnTo>
                      <a:pt x="3486" y="882"/>
                    </a:lnTo>
                    <a:lnTo>
                      <a:pt x="3446" y="939"/>
                    </a:lnTo>
                    <a:lnTo>
                      <a:pt x="3401" y="992"/>
                    </a:lnTo>
                    <a:lnTo>
                      <a:pt x="3348" y="1038"/>
                    </a:lnTo>
                    <a:lnTo>
                      <a:pt x="3289" y="1079"/>
                    </a:lnTo>
                    <a:lnTo>
                      <a:pt x="3245" y="1103"/>
                    </a:lnTo>
                    <a:lnTo>
                      <a:pt x="3194" y="1124"/>
                    </a:lnTo>
                    <a:lnTo>
                      <a:pt x="3186" y="1126"/>
                    </a:lnTo>
                    <a:lnTo>
                      <a:pt x="3176" y="1130"/>
                    </a:lnTo>
                    <a:lnTo>
                      <a:pt x="3169" y="1132"/>
                    </a:lnTo>
                    <a:lnTo>
                      <a:pt x="3170" y="1134"/>
                    </a:lnTo>
                    <a:lnTo>
                      <a:pt x="3208" y="1152"/>
                    </a:lnTo>
                    <a:lnTo>
                      <a:pt x="3239" y="1172"/>
                    </a:lnTo>
                    <a:lnTo>
                      <a:pt x="3259" y="1189"/>
                    </a:lnTo>
                    <a:lnTo>
                      <a:pt x="3283" y="1213"/>
                    </a:lnTo>
                    <a:lnTo>
                      <a:pt x="3308" y="1240"/>
                    </a:lnTo>
                    <a:lnTo>
                      <a:pt x="3338" y="1278"/>
                    </a:lnTo>
                    <a:lnTo>
                      <a:pt x="3367" y="1313"/>
                    </a:lnTo>
                    <a:lnTo>
                      <a:pt x="3391" y="1347"/>
                    </a:lnTo>
                    <a:lnTo>
                      <a:pt x="3411" y="1376"/>
                    </a:lnTo>
                    <a:lnTo>
                      <a:pt x="3424" y="1400"/>
                    </a:lnTo>
                    <a:lnTo>
                      <a:pt x="3708" y="1951"/>
                    </a:lnTo>
                    <a:lnTo>
                      <a:pt x="3732" y="1999"/>
                    </a:lnTo>
                    <a:lnTo>
                      <a:pt x="2997" y="1999"/>
                    </a:lnTo>
                    <a:lnTo>
                      <a:pt x="2987" y="1981"/>
                    </a:lnTo>
                    <a:lnTo>
                      <a:pt x="2674" y="1400"/>
                    </a:lnTo>
                    <a:lnTo>
                      <a:pt x="2647" y="1351"/>
                    </a:lnTo>
                    <a:lnTo>
                      <a:pt x="2619" y="1311"/>
                    </a:lnTo>
                    <a:lnTo>
                      <a:pt x="2597" y="1284"/>
                    </a:lnTo>
                    <a:lnTo>
                      <a:pt x="2578" y="1264"/>
                    </a:lnTo>
                    <a:lnTo>
                      <a:pt x="2548" y="1248"/>
                    </a:lnTo>
                    <a:lnTo>
                      <a:pt x="2519" y="1236"/>
                    </a:lnTo>
                    <a:lnTo>
                      <a:pt x="2485" y="1229"/>
                    </a:lnTo>
                    <a:lnTo>
                      <a:pt x="2452" y="1227"/>
                    </a:lnTo>
                    <a:lnTo>
                      <a:pt x="2432" y="1227"/>
                    </a:lnTo>
                    <a:lnTo>
                      <a:pt x="2432" y="1999"/>
                    </a:lnTo>
                    <a:lnTo>
                      <a:pt x="1778" y="1999"/>
                    </a:lnTo>
                    <a:lnTo>
                      <a:pt x="1778" y="1967"/>
                    </a:lnTo>
                    <a:close/>
                    <a:moveTo>
                      <a:pt x="1841" y="96"/>
                    </a:moveTo>
                    <a:lnTo>
                      <a:pt x="1841" y="1934"/>
                    </a:lnTo>
                    <a:lnTo>
                      <a:pt x="2367" y="1934"/>
                    </a:lnTo>
                    <a:lnTo>
                      <a:pt x="2367" y="1164"/>
                    </a:lnTo>
                    <a:lnTo>
                      <a:pt x="2452" y="1164"/>
                    </a:lnTo>
                    <a:lnTo>
                      <a:pt x="2495" y="1166"/>
                    </a:lnTo>
                    <a:lnTo>
                      <a:pt x="2536" y="1175"/>
                    </a:lnTo>
                    <a:lnTo>
                      <a:pt x="2576" y="1191"/>
                    </a:lnTo>
                    <a:lnTo>
                      <a:pt x="2613" y="1213"/>
                    </a:lnTo>
                    <a:lnTo>
                      <a:pt x="2643" y="1238"/>
                    </a:lnTo>
                    <a:lnTo>
                      <a:pt x="2672" y="1274"/>
                    </a:lnTo>
                    <a:lnTo>
                      <a:pt x="2700" y="1317"/>
                    </a:lnTo>
                    <a:lnTo>
                      <a:pt x="2729" y="1370"/>
                    </a:lnTo>
                    <a:lnTo>
                      <a:pt x="3035" y="1934"/>
                    </a:lnTo>
                    <a:lnTo>
                      <a:pt x="3627" y="1934"/>
                    </a:lnTo>
                    <a:lnTo>
                      <a:pt x="3367" y="1429"/>
                    </a:lnTo>
                    <a:lnTo>
                      <a:pt x="3356" y="1408"/>
                    </a:lnTo>
                    <a:lnTo>
                      <a:pt x="3340" y="1382"/>
                    </a:lnTo>
                    <a:lnTo>
                      <a:pt x="3316" y="1353"/>
                    </a:lnTo>
                    <a:lnTo>
                      <a:pt x="3289" y="1317"/>
                    </a:lnTo>
                    <a:lnTo>
                      <a:pt x="3261" y="1284"/>
                    </a:lnTo>
                    <a:lnTo>
                      <a:pt x="3235" y="1256"/>
                    </a:lnTo>
                    <a:lnTo>
                      <a:pt x="3216" y="1236"/>
                    </a:lnTo>
                    <a:lnTo>
                      <a:pt x="3200" y="1223"/>
                    </a:lnTo>
                    <a:lnTo>
                      <a:pt x="3176" y="1207"/>
                    </a:lnTo>
                    <a:lnTo>
                      <a:pt x="3145" y="1191"/>
                    </a:lnTo>
                    <a:lnTo>
                      <a:pt x="3104" y="1173"/>
                    </a:lnTo>
                    <a:lnTo>
                      <a:pt x="3056" y="1158"/>
                    </a:lnTo>
                    <a:lnTo>
                      <a:pt x="2948" y="1120"/>
                    </a:lnTo>
                    <a:lnTo>
                      <a:pt x="3060" y="1097"/>
                    </a:lnTo>
                    <a:lnTo>
                      <a:pt x="3119" y="1081"/>
                    </a:lnTo>
                    <a:lnTo>
                      <a:pt x="3172" y="1063"/>
                    </a:lnTo>
                    <a:lnTo>
                      <a:pt x="3218" y="1045"/>
                    </a:lnTo>
                    <a:lnTo>
                      <a:pt x="3257" y="1026"/>
                    </a:lnTo>
                    <a:lnTo>
                      <a:pt x="3308" y="988"/>
                    </a:lnTo>
                    <a:lnTo>
                      <a:pt x="3356" y="947"/>
                    </a:lnTo>
                    <a:lnTo>
                      <a:pt x="3397" y="902"/>
                    </a:lnTo>
                    <a:lnTo>
                      <a:pt x="3430" y="851"/>
                    </a:lnTo>
                    <a:lnTo>
                      <a:pt x="3450" y="813"/>
                    </a:lnTo>
                    <a:lnTo>
                      <a:pt x="3466" y="774"/>
                    </a:lnTo>
                    <a:lnTo>
                      <a:pt x="3478" y="732"/>
                    </a:lnTo>
                    <a:lnTo>
                      <a:pt x="3486" y="689"/>
                    </a:lnTo>
                    <a:lnTo>
                      <a:pt x="3491" y="642"/>
                    </a:lnTo>
                    <a:lnTo>
                      <a:pt x="3493" y="593"/>
                    </a:lnTo>
                    <a:lnTo>
                      <a:pt x="3491" y="537"/>
                    </a:lnTo>
                    <a:lnTo>
                      <a:pt x="3486" y="484"/>
                    </a:lnTo>
                    <a:lnTo>
                      <a:pt x="3474" y="433"/>
                    </a:lnTo>
                    <a:lnTo>
                      <a:pt x="3458" y="388"/>
                    </a:lnTo>
                    <a:lnTo>
                      <a:pt x="3436" y="344"/>
                    </a:lnTo>
                    <a:lnTo>
                      <a:pt x="3411" y="303"/>
                    </a:lnTo>
                    <a:lnTo>
                      <a:pt x="3381" y="266"/>
                    </a:lnTo>
                    <a:lnTo>
                      <a:pt x="3350" y="232"/>
                    </a:lnTo>
                    <a:lnTo>
                      <a:pt x="3316" y="205"/>
                    </a:lnTo>
                    <a:lnTo>
                      <a:pt x="3279" y="179"/>
                    </a:lnTo>
                    <a:lnTo>
                      <a:pt x="3239" y="159"/>
                    </a:lnTo>
                    <a:lnTo>
                      <a:pt x="3196" y="142"/>
                    </a:lnTo>
                    <a:lnTo>
                      <a:pt x="3147" y="128"/>
                    </a:lnTo>
                    <a:lnTo>
                      <a:pt x="3090" y="118"/>
                    </a:lnTo>
                    <a:lnTo>
                      <a:pt x="3025" y="108"/>
                    </a:lnTo>
                    <a:lnTo>
                      <a:pt x="2954" y="102"/>
                    </a:lnTo>
                    <a:lnTo>
                      <a:pt x="2875" y="98"/>
                    </a:lnTo>
                    <a:lnTo>
                      <a:pt x="2788" y="96"/>
                    </a:lnTo>
                    <a:lnTo>
                      <a:pt x="1841" y="96"/>
                    </a:lnTo>
                    <a:close/>
                    <a:moveTo>
                      <a:pt x="2432" y="803"/>
                    </a:moveTo>
                    <a:lnTo>
                      <a:pt x="2647" y="803"/>
                    </a:lnTo>
                    <a:lnTo>
                      <a:pt x="2670" y="801"/>
                    </a:lnTo>
                    <a:lnTo>
                      <a:pt x="2702" y="797"/>
                    </a:lnTo>
                    <a:lnTo>
                      <a:pt x="2745" y="789"/>
                    </a:lnTo>
                    <a:lnTo>
                      <a:pt x="2796" y="778"/>
                    </a:lnTo>
                    <a:lnTo>
                      <a:pt x="2818" y="772"/>
                    </a:lnTo>
                    <a:lnTo>
                      <a:pt x="2840" y="762"/>
                    </a:lnTo>
                    <a:lnTo>
                      <a:pt x="2857" y="748"/>
                    </a:lnTo>
                    <a:lnTo>
                      <a:pt x="2873" y="730"/>
                    </a:lnTo>
                    <a:lnTo>
                      <a:pt x="2897" y="689"/>
                    </a:lnTo>
                    <a:lnTo>
                      <a:pt x="2897" y="687"/>
                    </a:lnTo>
                    <a:lnTo>
                      <a:pt x="2901" y="665"/>
                    </a:lnTo>
                    <a:lnTo>
                      <a:pt x="2903" y="640"/>
                    </a:lnTo>
                    <a:lnTo>
                      <a:pt x="2901" y="602"/>
                    </a:lnTo>
                    <a:lnTo>
                      <a:pt x="2891" y="571"/>
                    </a:lnTo>
                    <a:lnTo>
                      <a:pt x="2877" y="543"/>
                    </a:lnTo>
                    <a:lnTo>
                      <a:pt x="2857" y="522"/>
                    </a:lnTo>
                    <a:lnTo>
                      <a:pt x="2855" y="522"/>
                    </a:lnTo>
                    <a:lnTo>
                      <a:pt x="2838" y="510"/>
                    </a:lnTo>
                    <a:lnTo>
                      <a:pt x="2814" y="500"/>
                    </a:lnTo>
                    <a:lnTo>
                      <a:pt x="2787" y="492"/>
                    </a:lnTo>
                    <a:lnTo>
                      <a:pt x="2749" y="486"/>
                    </a:lnTo>
                    <a:lnTo>
                      <a:pt x="2706" y="482"/>
                    </a:lnTo>
                    <a:lnTo>
                      <a:pt x="2659" y="480"/>
                    </a:lnTo>
                    <a:lnTo>
                      <a:pt x="2432" y="480"/>
                    </a:lnTo>
                    <a:lnTo>
                      <a:pt x="2432" y="803"/>
                    </a:lnTo>
                    <a:close/>
                    <a:moveTo>
                      <a:pt x="2647" y="866"/>
                    </a:moveTo>
                    <a:lnTo>
                      <a:pt x="2367" y="866"/>
                    </a:lnTo>
                    <a:lnTo>
                      <a:pt x="2367" y="417"/>
                    </a:lnTo>
                    <a:lnTo>
                      <a:pt x="2659" y="417"/>
                    </a:lnTo>
                    <a:lnTo>
                      <a:pt x="2712" y="419"/>
                    </a:lnTo>
                    <a:lnTo>
                      <a:pt x="2759" y="423"/>
                    </a:lnTo>
                    <a:lnTo>
                      <a:pt x="2800" y="429"/>
                    </a:lnTo>
                    <a:lnTo>
                      <a:pt x="2840" y="441"/>
                    </a:lnTo>
                    <a:lnTo>
                      <a:pt x="2871" y="457"/>
                    </a:lnTo>
                    <a:lnTo>
                      <a:pt x="2897" y="474"/>
                    </a:lnTo>
                    <a:lnTo>
                      <a:pt x="2928" y="506"/>
                    </a:lnTo>
                    <a:lnTo>
                      <a:pt x="2950" y="545"/>
                    </a:lnTo>
                    <a:lnTo>
                      <a:pt x="2964" y="589"/>
                    </a:lnTo>
                    <a:lnTo>
                      <a:pt x="2968" y="640"/>
                    </a:lnTo>
                    <a:lnTo>
                      <a:pt x="2966" y="675"/>
                    </a:lnTo>
                    <a:lnTo>
                      <a:pt x="2956" y="709"/>
                    </a:lnTo>
                    <a:lnTo>
                      <a:pt x="2944" y="740"/>
                    </a:lnTo>
                    <a:lnTo>
                      <a:pt x="2924" y="770"/>
                    </a:lnTo>
                    <a:lnTo>
                      <a:pt x="2901" y="795"/>
                    </a:lnTo>
                    <a:lnTo>
                      <a:pt x="2873" y="815"/>
                    </a:lnTo>
                    <a:lnTo>
                      <a:pt x="2844" y="831"/>
                    </a:lnTo>
                    <a:lnTo>
                      <a:pt x="2810" y="841"/>
                    </a:lnTo>
                    <a:lnTo>
                      <a:pt x="2757" y="852"/>
                    </a:lnTo>
                    <a:lnTo>
                      <a:pt x="2712" y="860"/>
                    </a:lnTo>
                    <a:lnTo>
                      <a:pt x="2674" y="864"/>
                    </a:lnTo>
                    <a:lnTo>
                      <a:pt x="2647" y="866"/>
                    </a:lnTo>
                    <a:close/>
                    <a:moveTo>
                      <a:pt x="4744" y="1278"/>
                    </a:moveTo>
                    <a:lnTo>
                      <a:pt x="4744" y="851"/>
                    </a:lnTo>
                    <a:lnTo>
                      <a:pt x="5717" y="851"/>
                    </a:lnTo>
                    <a:lnTo>
                      <a:pt x="5717" y="1709"/>
                    </a:lnTo>
                    <a:lnTo>
                      <a:pt x="5703" y="1719"/>
                    </a:lnTo>
                    <a:lnTo>
                      <a:pt x="5616" y="1776"/>
                    </a:lnTo>
                    <a:lnTo>
                      <a:pt x="5533" y="1827"/>
                    </a:lnTo>
                    <a:lnTo>
                      <a:pt x="5455" y="1871"/>
                    </a:lnTo>
                    <a:lnTo>
                      <a:pt x="5378" y="1908"/>
                    </a:lnTo>
                    <a:lnTo>
                      <a:pt x="5303" y="1940"/>
                    </a:lnTo>
                    <a:lnTo>
                      <a:pt x="5232" y="1965"/>
                    </a:lnTo>
                    <a:lnTo>
                      <a:pt x="5163" y="1985"/>
                    </a:lnTo>
                    <a:lnTo>
                      <a:pt x="5088" y="2003"/>
                    </a:lnTo>
                    <a:lnTo>
                      <a:pt x="5008" y="2014"/>
                    </a:lnTo>
                    <a:lnTo>
                      <a:pt x="4925" y="2024"/>
                    </a:lnTo>
                    <a:lnTo>
                      <a:pt x="4838" y="2028"/>
                    </a:lnTo>
                    <a:lnTo>
                      <a:pt x="4748" y="2030"/>
                    </a:lnTo>
                    <a:lnTo>
                      <a:pt x="4637" y="2026"/>
                    </a:lnTo>
                    <a:lnTo>
                      <a:pt x="4533" y="2016"/>
                    </a:lnTo>
                    <a:lnTo>
                      <a:pt x="4435" y="2001"/>
                    </a:lnTo>
                    <a:lnTo>
                      <a:pt x="4366" y="1985"/>
                    </a:lnTo>
                    <a:lnTo>
                      <a:pt x="4299" y="1963"/>
                    </a:lnTo>
                    <a:lnTo>
                      <a:pt x="4238" y="1940"/>
                    </a:lnTo>
                    <a:lnTo>
                      <a:pt x="4181" y="1912"/>
                    </a:lnTo>
                    <a:lnTo>
                      <a:pt x="4110" y="1869"/>
                    </a:lnTo>
                    <a:lnTo>
                      <a:pt x="4043" y="1819"/>
                    </a:lnTo>
                    <a:lnTo>
                      <a:pt x="3984" y="1762"/>
                    </a:lnTo>
                    <a:lnTo>
                      <a:pt x="3929" y="1699"/>
                    </a:lnTo>
                    <a:lnTo>
                      <a:pt x="3879" y="1630"/>
                    </a:lnTo>
                    <a:lnTo>
                      <a:pt x="3836" y="1554"/>
                    </a:lnTo>
                    <a:lnTo>
                      <a:pt x="3799" y="1475"/>
                    </a:lnTo>
                    <a:lnTo>
                      <a:pt x="3769" y="1390"/>
                    </a:lnTo>
                    <a:lnTo>
                      <a:pt x="3745" y="1301"/>
                    </a:lnTo>
                    <a:lnTo>
                      <a:pt x="3730" y="1209"/>
                    </a:lnTo>
                    <a:lnTo>
                      <a:pt x="3720" y="1114"/>
                    </a:lnTo>
                    <a:lnTo>
                      <a:pt x="3716" y="1016"/>
                    </a:lnTo>
                    <a:lnTo>
                      <a:pt x="3720" y="912"/>
                    </a:lnTo>
                    <a:lnTo>
                      <a:pt x="3730" y="811"/>
                    </a:lnTo>
                    <a:lnTo>
                      <a:pt x="3749" y="717"/>
                    </a:lnTo>
                    <a:lnTo>
                      <a:pt x="3775" y="626"/>
                    </a:lnTo>
                    <a:lnTo>
                      <a:pt x="3808" y="539"/>
                    </a:lnTo>
                    <a:lnTo>
                      <a:pt x="3848" y="459"/>
                    </a:lnTo>
                    <a:lnTo>
                      <a:pt x="3897" y="382"/>
                    </a:lnTo>
                    <a:lnTo>
                      <a:pt x="3952" y="311"/>
                    </a:lnTo>
                    <a:lnTo>
                      <a:pt x="4013" y="248"/>
                    </a:lnTo>
                    <a:lnTo>
                      <a:pt x="4082" y="191"/>
                    </a:lnTo>
                    <a:lnTo>
                      <a:pt x="4157" y="140"/>
                    </a:lnTo>
                    <a:lnTo>
                      <a:pt x="4238" y="96"/>
                    </a:lnTo>
                    <a:lnTo>
                      <a:pt x="4309" y="67"/>
                    </a:lnTo>
                    <a:lnTo>
                      <a:pt x="4387" y="41"/>
                    </a:lnTo>
                    <a:lnTo>
                      <a:pt x="4474" y="23"/>
                    </a:lnTo>
                    <a:lnTo>
                      <a:pt x="4567" y="10"/>
                    </a:lnTo>
                    <a:lnTo>
                      <a:pt x="4665" y="2"/>
                    </a:lnTo>
                    <a:lnTo>
                      <a:pt x="4773" y="0"/>
                    </a:lnTo>
                    <a:lnTo>
                      <a:pt x="4874" y="2"/>
                    </a:lnTo>
                    <a:lnTo>
                      <a:pt x="4966" y="8"/>
                    </a:lnTo>
                    <a:lnTo>
                      <a:pt x="5051" y="16"/>
                    </a:lnTo>
                    <a:lnTo>
                      <a:pt x="5128" y="27"/>
                    </a:lnTo>
                    <a:lnTo>
                      <a:pt x="5197" y="41"/>
                    </a:lnTo>
                    <a:lnTo>
                      <a:pt x="5256" y="59"/>
                    </a:lnTo>
                    <a:lnTo>
                      <a:pt x="5309" y="81"/>
                    </a:lnTo>
                    <a:lnTo>
                      <a:pt x="5358" y="106"/>
                    </a:lnTo>
                    <a:lnTo>
                      <a:pt x="5405" y="136"/>
                    </a:lnTo>
                    <a:lnTo>
                      <a:pt x="5449" y="169"/>
                    </a:lnTo>
                    <a:lnTo>
                      <a:pt x="5490" y="205"/>
                    </a:lnTo>
                    <a:lnTo>
                      <a:pt x="5527" y="246"/>
                    </a:lnTo>
                    <a:lnTo>
                      <a:pt x="5563" y="289"/>
                    </a:lnTo>
                    <a:lnTo>
                      <a:pt x="5594" y="337"/>
                    </a:lnTo>
                    <a:lnTo>
                      <a:pt x="5622" y="388"/>
                    </a:lnTo>
                    <a:lnTo>
                      <a:pt x="5648" y="443"/>
                    </a:lnTo>
                    <a:lnTo>
                      <a:pt x="5669" y="500"/>
                    </a:lnTo>
                    <a:lnTo>
                      <a:pt x="5689" y="563"/>
                    </a:lnTo>
                    <a:lnTo>
                      <a:pt x="5699" y="596"/>
                    </a:lnTo>
                    <a:lnTo>
                      <a:pt x="5663" y="602"/>
                    </a:lnTo>
                    <a:lnTo>
                      <a:pt x="5098" y="703"/>
                    </a:lnTo>
                    <a:lnTo>
                      <a:pt x="5071" y="709"/>
                    </a:lnTo>
                    <a:lnTo>
                      <a:pt x="5061" y="681"/>
                    </a:lnTo>
                    <a:lnTo>
                      <a:pt x="5043" y="636"/>
                    </a:lnTo>
                    <a:lnTo>
                      <a:pt x="5019" y="596"/>
                    </a:lnTo>
                    <a:lnTo>
                      <a:pt x="4990" y="561"/>
                    </a:lnTo>
                    <a:lnTo>
                      <a:pt x="4954" y="533"/>
                    </a:lnTo>
                    <a:lnTo>
                      <a:pt x="4929" y="518"/>
                    </a:lnTo>
                    <a:lnTo>
                      <a:pt x="4901" y="506"/>
                    </a:lnTo>
                    <a:lnTo>
                      <a:pt x="4870" y="496"/>
                    </a:lnTo>
                    <a:lnTo>
                      <a:pt x="4819" y="486"/>
                    </a:lnTo>
                    <a:lnTo>
                      <a:pt x="4760" y="482"/>
                    </a:lnTo>
                    <a:lnTo>
                      <a:pt x="4702" y="486"/>
                    </a:lnTo>
                    <a:lnTo>
                      <a:pt x="4647" y="496"/>
                    </a:lnTo>
                    <a:lnTo>
                      <a:pt x="4598" y="512"/>
                    </a:lnTo>
                    <a:lnTo>
                      <a:pt x="4555" y="535"/>
                    </a:lnTo>
                    <a:lnTo>
                      <a:pt x="4513" y="567"/>
                    </a:lnTo>
                    <a:lnTo>
                      <a:pt x="4476" y="604"/>
                    </a:lnTo>
                    <a:lnTo>
                      <a:pt x="4444" y="650"/>
                    </a:lnTo>
                    <a:lnTo>
                      <a:pt x="4417" y="703"/>
                    </a:lnTo>
                    <a:lnTo>
                      <a:pt x="4395" y="766"/>
                    </a:lnTo>
                    <a:lnTo>
                      <a:pt x="4383" y="819"/>
                    </a:lnTo>
                    <a:lnTo>
                      <a:pt x="4376" y="878"/>
                    </a:lnTo>
                    <a:lnTo>
                      <a:pt x="4370" y="941"/>
                    </a:lnTo>
                    <a:lnTo>
                      <a:pt x="4368" y="1010"/>
                    </a:lnTo>
                    <a:lnTo>
                      <a:pt x="4370" y="1083"/>
                    </a:lnTo>
                    <a:lnTo>
                      <a:pt x="4376" y="1150"/>
                    </a:lnTo>
                    <a:lnTo>
                      <a:pt x="4383" y="1211"/>
                    </a:lnTo>
                    <a:lnTo>
                      <a:pt x="4397" y="1266"/>
                    </a:lnTo>
                    <a:lnTo>
                      <a:pt x="4413" y="1315"/>
                    </a:lnTo>
                    <a:lnTo>
                      <a:pt x="4431" y="1359"/>
                    </a:lnTo>
                    <a:lnTo>
                      <a:pt x="4450" y="1396"/>
                    </a:lnTo>
                    <a:lnTo>
                      <a:pt x="4476" y="1429"/>
                    </a:lnTo>
                    <a:lnTo>
                      <a:pt x="4513" y="1467"/>
                    </a:lnTo>
                    <a:lnTo>
                      <a:pt x="4557" y="1496"/>
                    </a:lnTo>
                    <a:lnTo>
                      <a:pt x="4604" y="1520"/>
                    </a:lnTo>
                    <a:lnTo>
                      <a:pt x="4655" y="1538"/>
                    </a:lnTo>
                    <a:lnTo>
                      <a:pt x="4714" y="1548"/>
                    </a:lnTo>
                    <a:lnTo>
                      <a:pt x="4777" y="1552"/>
                    </a:lnTo>
                    <a:lnTo>
                      <a:pt x="4823" y="1550"/>
                    </a:lnTo>
                    <a:lnTo>
                      <a:pt x="4868" y="1544"/>
                    </a:lnTo>
                    <a:lnTo>
                      <a:pt x="4911" y="1536"/>
                    </a:lnTo>
                    <a:lnTo>
                      <a:pt x="4954" y="1524"/>
                    </a:lnTo>
                    <a:lnTo>
                      <a:pt x="4998" y="1508"/>
                    </a:lnTo>
                    <a:lnTo>
                      <a:pt x="5047" y="1487"/>
                    </a:lnTo>
                    <a:lnTo>
                      <a:pt x="5092" y="1465"/>
                    </a:lnTo>
                    <a:lnTo>
                      <a:pt x="5138" y="1439"/>
                    </a:lnTo>
                    <a:lnTo>
                      <a:pt x="5138" y="1309"/>
                    </a:lnTo>
                    <a:lnTo>
                      <a:pt x="4744" y="1309"/>
                    </a:lnTo>
                    <a:lnTo>
                      <a:pt x="4744" y="1278"/>
                    </a:lnTo>
                    <a:close/>
                    <a:moveTo>
                      <a:pt x="4809" y="914"/>
                    </a:moveTo>
                    <a:lnTo>
                      <a:pt x="4809" y="1246"/>
                    </a:lnTo>
                    <a:lnTo>
                      <a:pt x="5201" y="1246"/>
                    </a:lnTo>
                    <a:lnTo>
                      <a:pt x="5201" y="1475"/>
                    </a:lnTo>
                    <a:lnTo>
                      <a:pt x="5185" y="1485"/>
                    </a:lnTo>
                    <a:lnTo>
                      <a:pt x="5128" y="1516"/>
                    </a:lnTo>
                    <a:lnTo>
                      <a:pt x="5075" y="1544"/>
                    </a:lnTo>
                    <a:lnTo>
                      <a:pt x="5023" y="1567"/>
                    </a:lnTo>
                    <a:lnTo>
                      <a:pt x="4974" y="1585"/>
                    </a:lnTo>
                    <a:lnTo>
                      <a:pt x="4927" y="1599"/>
                    </a:lnTo>
                    <a:lnTo>
                      <a:pt x="4878" y="1607"/>
                    </a:lnTo>
                    <a:lnTo>
                      <a:pt x="4828" y="1613"/>
                    </a:lnTo>
                    <a:lnTo>
                      <a:pt x="4777" y="1615"/>
                    </a:lnTo>
                    <a:lnTo>
                      <a:pt x="4706" y="1611"/>
                    </a:lnTo>
                    <a:lnTo>
                      <a:pt x="4639" y="1599"/>
                    </a:lnTo>
                    <a:lnTo>
                      <a:pt x="4580" y="1579"/>
                    </a:lnTo>
                    <a:lnTo>
                      <a:pt x="4523" y="1552"/>
                    </a:lnTo>
                    <a:lnTo>
                      <a:pt x="4474" y="1514"/>
                    </a:lnTo>
                    <a:lnTo>
                      <a:pt x="4429" y="1471"/>
                    </a:lnTo>
                    <a:lnTo>
                      <a:pt x="4399" y="1431"/>
                    </a:lnTo>
                    <a:lnTo>
                      <a:pt x="4374" y="1388"/>
                    </a:lnTo>
                    <a:lnTo>
                      <a:pt x="4352" y="1337"/>
                    </a:lnTo>
                    <a:lnTo>
                      <a:pt x="4334" y="1282"/>
                    </a:lnTo>
                    <a:lnTo>
                      <a:pt x="4320" y="1221"/>
                    </a:lnTo>
                    <a:lnTo>
                      <a:pt x="4313" y="1156"/>
                    </a:lnTo>
                    <a:lnTo>
                      <a:pt x="4307" y="1085"/>
                    </a:lnTo>
                    <a:lnTo>
                      <a:pt x="4305" y="1010"/>
                    </a:lnTo>
                    <a:lnTo>
                      <a:pt x="4307" y="937"/>
                    </a:lnTo>
                    <a:lnTo>
                      <a:pt x="4313" y="870"/>
                    </a:lnTo>
                    <a:lnTo>
                      <a:pt x="4320" y="807"/>
                    </a:lnTo>
                    <a:lnTo>
                      <a:pt x="4334" y="750"/>
                    </a:lnTo>
                    <a:lnTo>
                      <a:pt x="4352" y="695"/>
                    </a:lnTo>
                    <a:lnTo>
                      <a:pt x="4372" y="646"/>
                    </a:lnTo>
                    <a:lnTo>
                      <a:pt x="4397" y="602"/>
                    </a:lnTo>
                    <a:lnTo>
                      <a:pt x="4427" y="563"/>
                    </a:lnTo>
                    <a:lnTo>
                      <a:pt x="4470" y="520"/>
                    </a:lnTo>
                    <a:lnTo>
                      <a:pt x="4519" y="482"/>
                    </a:lnTo>
                    <a:lnTo>
                      <a:pt x="4572" y="455"/>
                    </a:lnTo>
                    <a:lnTo>
                      <a:pt x="4632" y="433"/>
                    </a:lnTo>
                    <a:lnTo>
                      <a:pt x="4693" y="421"/>
                    </a:lnTo>
                    <a:lnTo>
                      <a:pt x="4760" y="417"/>
                    </a:lnTo>
                    <a:lnTo>
                      <a:pt x="4826" y="421"/>
                    </a:lnTo>
                    <a:lnTo>
                      <a:pt x="4886" y="433"/>
                    </a:lnTo>
                    <a:lnTo>
                      <a:pt x="4923" y="445"/>
                    </a:lnTo>
                    <a:lnTo>
                      <a:pt x="4958" y="461"/>
                    </a:lnTo>
                    <a:lnTo>
                      <a:pt x="4990" y="480"/>
                    </a:lnTo>
                    <a:lnTo>
                      <a:pt x="5019" y="504"/>
                    </a:lnTo>
                    <a:lnTo>
                      <a:pt x="5047" y="530"/>
                    </a:lnTo>
                    <a:lnTo>
                      <a:pt x="5071" y="559"/>
                    </a:lnTo>
                    <a:lnTo>
                      <a:pt x="5092" y="595"/>
                    </a:lnTo>
                    <a:lnTo>
                      <a:pt x="5112" y="636"/>
                    </a:lnTo>
                    <a:lnTo>
                      <a:pt x="5618" y="545"/>
                    </a:lnTo>
                    <a:lnTo>
                      <a:pt x="5592" y="478"/>
                    </a:lnTo>
                    <a:lnTo>
                      <a:pt x="5565" y="417"/>
                    </a:lnTo>
                    <a:lnTo>
                      <a:pt x="5539" y="370"/>
                    </a:lnTo>
                    <a:lnTo>
                      <a:pt x="5512" y="327"/>
                    </a:lnTo>
                    <a:lnTo>
                      <a:pt x="5480" y="287"/>
                    </a:lnTo>
                    <a:lnTo>
                      <a:pt x="5427" y="234"/>
                    </a:lnTo>
                    <a:lnTo>
                      <a:pt x="5368" y="189"/>
                    </a:lnTo>
                    <a:lnTo>
                      <a:pt x="5305" y="151"/>
                    </a:lnTo>
                    <a:lnTo>
                      <a:pt x="5234" y="120"/>
                    </a:lnTo>
                    <a:lnTo>
                      <a:pt x="5179" y="104"/>
                    </a:lnTo>
                    <a:lnTo>
                      <a:pt x="5116" y="90"/>
                    </a:lnTo>
                    <a:lnTo>
                      <a:pt x="5043" y="79"/>
                    </a:lnTo>
                    <a:lnTo>
                      <a:pt x="4962" y="71"/>
                    </a:lnTo>
                    <a:lnTo>
                      <a:pt x="4872" y="67"/>
                    </a:lnTo>
                    <a:lnTo>
                      <a:pt x="4773" y="65"/>
                    </a:lnTo>
                    <a:lnTo>
                      <a:pt x="4669" y="67"/>
                    </a:lnTo>
                    <a:lnTo>
                      <a:pt x="4572" y="75"/>
                    </a:lnTo>
                    <a:lnTo>
                      <a:pt x="4484" y="86"/>
                    </a:lnTo>
                    <a:lnTo>
                      <a:pt x="4405" y="104"/>
                    </a:lnTo>
                    <a:lnTo>
                      <a:pt x="4332" y="126"/>
                    </a:lnTo>
                    <a:lnTo>
                      <a:pt x="4265" y="153"/>
                    </a:lnTo>
                    <a:lnTo>
                      <a:pt x="4188" y="195"/>
                    </a:lnTo>
                    <a:lnTo>
                      <a:pt x="4120" y="242"/>
                    </a:lnTo>
                    <a:lnTo>
                      <a:pt x="4057" y="295"/>
                    </a:lnTo>
                    <a:lnTo>
                      <a:pt x="3999" y="354"/>
                    </a:lnTo>
                    <a:lnTo>
                      <a:pt x="3948" y="419"/>
                    </a:lnTo>
                    <a:lnTo>
                      <a:pt x="3903" y="490"/>
                    </a:lnTo>
                    <a:lnTo>
                      <a:pt x="3866" y="565"/>
                    </a:lnTo>
                    <a:lnTo>
                      <a:pt x="3834" y="646"/>
                    </a:lnTo>
                    <a:lnTo>
                      <a:pt x="3810" y="732"/>
                    </a:lnTo>
                    <a:lnTo>
                      <a:pt x="3793" y="821"/>
                    </a:lnTo>
                    <a:lnTo>
                      <a:pt x="3783" y="916"/>
                    </a:lnTo>
                    <a:lnTo>
                      <a:pt x="3779" y="1016"/>
                    </a:lnTo>
                    <a:lnTo>
                      <a:pt x="3783" y="1110"/>
                    </a:lnTo>
                    <a:lnTo>
                      <a:pt x="3793" y="1201"/>
                    </a:lnTo>
                    <a:lnTo>
                      <a:pt x="3808" y="1288"/>
                    </a:lnTo>
                    <a:lnTo>
                      <a:pt x="3830" y="1370"/>
                    </a:lnTo>
                    <a:lnTo>
                      <a:pt x="3858" y="1449"/>
                    </a:lnTo>
                    <a:lnTo>
                      <a:pt x="3893" y="1526"/>
                    </a:lnTo>
                    <a:lnTo>
                      <a:pt x="3933" y="1595"/>
                    </a:lnTo>
                    <a:lnTo>
                      <a:pt x="3978" y="1660"/>
                    </a:lnTo>
                    <a:lnTo>
                      <a:pt x="4029" y="1717"/>
                    </a:lnTo>
                    <a:lnTo>
                      <a:pt x="4084" y="1770"/>
                    </a:lnTo>
                    <a:lnTo>
                      <a:pt x="4145" y="1815"/>
                    </a:lnTo>
                    <a:lnTo>
                      <a:pt x="4210" y="1855"/>
                    </a:lnTo>
                    <a:lnTo>
                      <a:pt x="4283" y="1888"/>
                    </a:lnTo>
                    <a:lnTo>
                      <a:pt x="4362" y="1918"/>
                    </a:lnTo>
                    <a:lnTo>
                      <a:pt x="4446" y="1940"/>
                    </a:lnTo>
                    <a:lnTo>
                      <a:pt x="4541" y="1955"/>
                    </a:lnTo>
                    <a:lnTo>
                      <a:pt x="4641" y="1963"/>
                    </a:lnTo>
                    <a:lnTo>
                      <a:pt x="4748" y="1967"/>
                    </a:lnTo>
                    <a:lnTo>
                      <a:pt x="4836" y="1965"/>
                    </a:lnTo>
                    <a:lnTo>
                      <a:pt x="4921" y="1959"/>
                    </a:lnTo>
                    <a:lnTo>
                      <a:pt x="5000" y="1951"/>
                    </a:lnTo>
                    <a:lnTo>
                      <a:pt x="5075" y="1940"/>
                    </a:lnTo>
                    <a:lnTo>
                      <a:pt x="5147" y="1924"/>
                    </a:lnTo>
                    <a:lnTo>
                      <a:pt x="5214" y="1904"/>
                    </a:lnTo>
                    <a:lnTo>
                      <a:pt x="5281" y="1880"/>
                    </a:lnTo>
                    <a:lnTo>
                      <a:pt x="5350" y="1851"/>
                    </a:lnTo>
                    <a:lnTo>
                      <a:pt x="5423" y="1813"/>
                    </a:lnTo>
                    <a:lnTo>
                      <a:pt x="5496" y="1774"/>
                    </a:lnTo>
                    <a:lnTo>
                      <a:pt x="5573" y="1727"/>
                    </a:lnTo>
                    <a:lnTo>
                      <a:pt x="5652" y="1676"/>
                    </a:lnTo>
                    <a:lnTo>
                      <a:pt x="5652" y="914"/>
                    </a:lnTo>
                    <a:lnTo>
                      <a:pt x="4809" y="91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62" name="Freeform 326"/>
              <p:cNvSpPr>
                <a:spLocks/>
              </p:cNvSpPr>
              <p:nvPr/>
            </p:nvSpPr>
            <p:spPr bwMode="auto">
              <a:xfrm>
                <a:off x="3229" y="1263"/>
                <a:ext cx="827" cy="230"/>
              </a:xfrm>
              <a:custGeom>
                <a:avLst/>
                <a:gdLst>
                  <a:gd name="T0" fmla="*/ 19 w 5417"/>
                  <a:gd name="T1" fmla="*/ 0 h 1505"/>
                  <a:gd name="T2" fmla="*/ 19 w 5417"/>
                  <a:gd name="T3" fmla="*/ 0 h 1505"/>
                  <a:gd name="T4" fmla="*/ 18 w 5417"/>
                  <a:gd name="T5" fmla="*/ 1 h 1505"/>
                  <a:gd name="T6" fmla="*/ 18 w 5417"/>
                  <a:gd name="T7" fmla="*/ 1 h 1505"/>
                  <a:gd name="T8" fmla="*/ 17 w 5417"/>
                  <a:gd name="T9" fmla="*/ 2 h 1505"/>
                  <a:gd name="T10" fmla="*/ 17 w 5417"/>
                  <a:gd name="T11" fmla="*/ 2 h 1505"/>
                  <a:gd name="T12" fmla="*/ 16 w 5417"/>
                  <a:gd name="T13" fmla="*/ 2 h 1505"/>
                  <a:gd name="T14" fmla="*/ 16 w 5417"/>
                  <a:gd name="T15" fmla="*/ 3 h 1505"/>
                  <a:gd name="T16" fmla="*/ 15 w 5417"/>
                  <a:gd name="T17" fmla="*/ 3 h 1505"/>
                  <a:gd name="T18" fmla="*/ 15 w 5417"/>
                  <a:gd name="T19" fmla="*/ 3 h 1505"/>
                  <a:gd name="T20" fmla="*/ 14 w 5417"/>
                  <a:gd name="T21" fmla="*/ 3 h 1505"/>
                  <a:gd name="T22" fmla="*/ 14 w 5417"/>
                  <a:gd name="T23" fmla="*/ 4 h 1505"/>
                  <a:gd name="T24" fmla="*/ 13 w 5417"/>
                  <a:gd name="T25" fmla="*/ 4 h 1505"/>
                  <a:gd name="T26" fmla="*/ 13 w 5417"/>
                  <a:gd name="T27" fmla="*/ 4 h 1505"/>
                  <a:gd name="T28" fmla="*/ 13 w 5417"/>
                  <a:gd name="T29" fmla="*/ 4 h 1505"/>
                  <a:gd name="T30" fmla="*/ 12 w 5417"/>
                  <a:gd name="T31" fmla="*/ 4 h 1505"/>
                  <a:gd name="T32" fmla="*/ 12 w 5417"/>
                  <a:gd name="T33" fmla="*/ 5 h 1505"/>
                  <a:gd name="T34" fmla="*/ 11 w 5417"/>
                  <a:gd name="T35" fmla="*/ 5 h 1505"/>
                  <a:gd name="T36" fmla="*/ 11 w 5417"/>
                  <a:gd name="T37" fmla="*/ 5 h 1505"/>
                  <a:gd name="T38" fmla="*/ 10 w 5417"/>
                  <a:gd name="T39" fmla="*/ 5 h 1505"/>
                  <a:gd name="T40" fmla="*/ 10 w 5417"/>
                  <a:gd name="T41" fmla="*/ 5 h 1505"/>
                  <a:gd name="T42" fmla="*/ 9 w 5417"/>
                  <a:gd name="T43" fmla="*/ 5 h 1505"/>
                  <a:gd name="T44" fmla="*/ 9 w 5417"/>
                  <a:gd name="T45" fmla="*/ 5 h 1505"/>
                  <a:gd name="T46" fmla="*/ 8 w 5417"/>
                  <a:gd name="T47" fmla="*/ 5 h 1505"/>
                  <a:gd name="T48" fmla="*/ 7 w 5417"/>
                  <a:gd name="T49" fmla="*/ 5 h 1505"/>
                  <a:gd name="T50" fmla="*/ 7 w 5417"/>
                  <a:gd name="T51" fmla="*/ 5 h 1505"/>
                  <a:gd name="T52" fmla="*/ 6 w 5417"/>
                  <a:gd name="T53" fmla="*/ 5 h 1505"/>
                  <a:gd name="T54" fmla="*/ 5 w 5417"/>
                  <a:gd name="T55" fmla="*/ 5 h 1505"/>
                  <a:gd name="T56" fmla="*/ 5 w 5417"/>
                  <a:gd name="T57" fmla="*/ 5 h 1505"/>
                  <a:gd name="T58" fmla="*/ 4 w 5417"/>
                  <a:gd name="T59" fmla="*/ 5 h 1505"/>
                  <a:gd name="T60" fmla="*/ 4 w 5417"/>
                  <a:gd name="T61" fmla="*/ 5 h 1505"/>
                  <a:gd name="T62" fmla="*/ 2 w 5417"/>
                  <a:gd name="T63" fmla="*/ 5 h 1505"/>
                  <a:gd name="T64" fmla="*/ 1 w 5417"/>
                  <a:gd name="T65" fmla="*/ 5 h 1505"/>
                  <a:gd name="T66" fmla="*/ 1 w 5417"/>
                  <a:gd name="T67" fmla="*/ 5 h 1505"/>
                  <a:gd name="T68" fmla="*/ 1 w 5417"/>
                  <a:gd name="T69" fmla="*/ 5 h 1505"/>
                  <a:gd name="T70" fmla="*/ 1 w 5417"/>
                  <a:gd name="T71" fmla="*/ 5 h 1505"/>
                  <a:gd name="T72" fmla="*/ 1 w 5417"/>
                  <a:gd name="T73" fmla="*/ 5 h 1505"/>
                  <a:gd name="T74" fmla="*/ 0 w 5417"/>
                  <a:gd name="T75" fmla="*/ 5 h 1505"/>
                  <a:gd name="T76" fmla="*/ 0 w 5417"/>
                  <a:gd name="T77" fmla="*/ 5 h 1505"/>
                  <a:gd name="T78" fmla="*/ 0 w 5417"/>
                  <a:gd name="T79" fmla="*/ 5 h 1505"/>
                  <a:gd name="T80" fmla="*/ 0 w 5417"/>
                  <a:gd name="T81" fmla="*/ 5 h 1505"/>
                  <a:gd name="T82" fmla="*/ 0 w 5417"/>
                  <a:gd name="T83" fmla="*/ 5 h 1505"/>
                  <a:gd name="T84" fmla="*/ 0 w 5417"/>
                  <a:gd name="T85" fmla="*/ 5 h 1505"/>
                  <a:gd name="T86" fmla="*/ 0 w 5417"/>
                  <a:gd name="T87" fmla="*/ 5 h 1505"/>
                  <a:gd name="T88" fmla="*/ 0 w 5417"/>
                  <a:gd name="T89" fmla="*/ 5 h 1505"/>
                  <a:gd name="T90" fmla="*/ 2 w 5417"/>
                  <a:gd name="T91" fmla="*/ 0 h 1505"/>
                  <a:gd name="T92" fmla="*/ 19 w 5417"/>
                  <a:gd name="T93" fmla="*/ 0 h 150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417"/>
                  <a:gd name="T142" fmla="*/ 0 h 1505"/>
                  <a:gd name="T143" fmla="*/ 5417 w 5417"/>
                  <a:gd name="T144" fmla="*/ 1505 h 150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417" h="1505">
                    <a:moveTo>
                      <a:pt x="5417" y="0"/>
                    </a:moveTo>
                    <a:lnTo>
                      <a:pt x="5254" y="116"/>
                    </a:lnTo>
                    <a:lnTo>
                      <a:pt x="5096" y="227"/>
                    </a:lnTo>
                    <a:lnTo>
                      <a:pt x="4947" y="333"/>
                    </a:lnTo>
                    <a:lnTo>
                      <a:pt x="4805" y="433"/>
                    </a:lnTo>
                    <a:lnTo>
                      <a:pt x="4665" y="530"/>
                    </a:lnTo>
                    <a:lnTo>
                      <a:pt x="4533" y="622"/>
                    </a:lnTo>
                    <a:lnTo>
                      <a:pt x="4403" y="709"/>
                    </a:lnTo>
                    <a:lnTo>
                      <a:pt x="4275" y="792"/>
                    </a:lnTo>
                    <a:lnTo>
                      <a:pt x="4151" y="868"/>
                    </a:lnTo>
                    <a:lnTo>
                      <a:pt x="4029" y="941"/>
                    </a:lnTo>
                    <a:lnTo>
                      <a:pt x="3907" y="1008"/>
                    </a:lnTo>
                    <a:lnTo>
                      <a:pt x="3785" y="1071"/>
                    </a:lnTo>
                    <a:lnTo>
                      <a:pt x="3663" y="1130"/>
                    </a:lnTo>
                    <a:lnTo>
                      <a:pt x="3539" y="1186"/>
                    </a:lnTo>
                    <a:lnTo>
                      <a:pt x="3411" y="1235"/>
                    </a:lnTo>
                    <a:lnTo>
                      <a:pt x="3283" y="1280"/>
                    </a:lnTo>
                    <a:lnTo>
                      <a:pt x="3149" y="1321"/>
                    </a:lnTo>
                    <a:lnTo>
                      <a:pt x="3011" y="1357"/>
                    </a:lnTo>
                    <a:lnTo>
                      <a:pt x="2867" y="1388"/>
                    </a:lnTo>
                    <a:lnTo>
                      <a:pt x="2720" y="1416"/>
                    </a:lnTo>
                    <a:lnTo>
                      <a:pt x="2564" y="1440"/>
                    </a:lnTo>
                    <a:lnTo>
                      <a:pt x="2401" y="1459"/>
                    </a:lnTo>
                    <a:lnTo>
                      <a:pt x="2227" y="1473"/>
                    </a:lnTo>
                    <a:lnTo>
                      <a:pt x="2048" y="1485"/>
                    </a:lnTo>
                    <a:lnTo>
                      <a:pt x="1857" y="1491"/>
                    </a:lnTo>
                    <a:lnTo>
                      <a:pt x="1660" y="1495"/>
                    </a:lnTo>
                    <a:lnTo>
                      <a:pt x="1479" y="1499"/>
                    </a:lnTo>
                    <a:lnTo>
                      <a:pt x="1310" y="1501"/>
                    </a:lnTo>
                    <a:lnTo>
                      <a:pt x="1154" y="1503"/>
                    </a:lnTo>
                    <a:lnTo>
                      <a:pt x="1011" y="1505"/>
                    </a:lnTo>
                    <a:lnTo>
                      <a:pt x="465" y="1505"/>
                    </a:lnTo>
                    <a:lnTo>
                      <a:pt x="386" y="1503"/>
                    </a:lnTo>
                    <a:lnTo>
                      <a:pt x="317" y="1503"/>
                    </a:lnTo>
                    <a:lnTo>
                      <a:pt x="256" y="1501"/>
                    </a:lnTo>
                    <a:lnTo>
                      <a:pt x="203" y="1501"/>
                    </a:lnTo>
                    <a:lnTo>
                      <a:pt x="158" y="1499"/>
                    </a:lnTo>
                    <a:lnTo>
                      <a:pt x="119" y="1497"/>
                    </a:lnTo>
                    <a:lnTo>
                      <a:pt x="87" y="1495"/>
                    </a:lnTo>
                    <a:lnTo>
                      <a:pt x="61" y="1495"/>
                    </a:lnTo>
                    <a:lnTo>
                      <a:pt x="40" y="1493"/>
                    </a:lnTo>
                    <a:lnTo>
                      <a:pt x="24" y="1491"/>
                    </a:lnTo>
                    <a:lnTo>
                      <a:pt x="14" y="1491"/>
                    </a:lnTo>
                    <a:lnTo>
                      <a:pt x="6" y="1489"/>
                    </a:lnTo>
                    <a:lnTo>
                      <a:pt x="0" y="1489"/>
                    </a:lnTo>
                    <a:lnTo>
                      <a:pt x="445" y="0"/>
                    </a:lnTo>
                    <a:lnTo>
                      <a:pt x="5417" y="0"/>
                    </a:lnTo>
                    <a:close/>
                  </a:path>
                </a:pathLst>
              </a:custGeom>
              <a:solidFill>
                <a:srgbClr val="FFFA9C"/>
              </a:solidFill>
              <a:ln w="0">
                <a:solidFill>
                  <a:srgbClr val="FFFA9C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63" name="Freeform 327"/>
              <p:cNvSpPr>
                <a:spLocks noEditPoints="1"/>
              </p:cNvSpPr>
              <p:nvPr/>
            </p:nvSpPr>
            <p:spPr bwMode="auto">
              <a:xfrm>
                <a:off x="3225" y="1258"/>
                <a:ext cx="834" cy="240"/>
              </a:xfrm>
              <a:custGeom>
                <a:avLst/>
                <a:gdLst>
                  <a:gd name="T0" fmla="*/ 18 w 5466"/>
                  <a:gd name="T1" fmla="*/ 1 h 1569"/>
                  <a:gd name="T2" fmla="*/ 17 w 5466"/>
                  <a:gd name="T3" fmla="*/ 2 h 1569"/>
                  <a:gd name="T4" fmla="*/ 16 w 5466"/>
                  <a:gd name="T5" fmla="*/ 2 h 1569"/>
                  <a:gd name="T6" fmla="*/ 16 w 5466"/>
                  <a:gd name="T7" fmla="*/ 2 h 1569"/>
                  <a:gd name="T8" fmla="*/ 15 w 5466"/>
                  <a:gd name="T9" fmla="*/ 3 h 1569"/>
                  <a:gd name="T10" fmla="*/ 14 w 5466"/>
                  <a:gd name="T11" fmla="*/ 3 h 1569"/>
                  <a:gd name="T12" fmla="*/ 13 w 5466"/>
                  <a:gd name="T13" fmla="*/ 4 h 1569"/>
                  <a:gd name="T14" fmla="*/ 12 w 5466"/>
                  <a:gd name="T15" fmla="*/ 4 h 1569"/>
                  <a:gd name="T16" fmla="*/ 11 w 5466"/>
                  <a:gd name="T17" fmla="*/ 5 h 1569"/>
                  <a:gd name="T18" fmla="*/ 10 w 5466"/>
                  <a:gd name="T19" fmla="*/ 5 h 1569"/>
                  <a:gd name="T20" fmla="*/ 10 w 5466"/>
                  <a:gd name="T21" fmla="*/ 5 h 1569"/>
                  <a:gd name="T22" fmla="*/ 10 w 5466"/>
                  <a:gd name="T23" fmla="*/ 5 h 1569"/>
                  <a:gd name="T24" fmla="*/ 8 w 5466"/>
                  <a:gd name="T25" fmla="*/ 5 h 1569"/>
                  <a:gd name="T26" fmla="*/ 7 w 5466"/>
                  <a:gd name="T27" fmla="*/ 5 h 1569"/>
                  <a:gd name="T28" fmla="*/ 6 w 5466"/>
                  <a:gd name="T29" fmla="*/ 5 h 1569"/>
                  <a:gd name="T30" fmla="*/ 5 w 5466"/>
                  <a:gd name="T31" fmla="*/ 5 h 1569"/>
                  <a:gd name="T32" fmla="*/ 4 w 5466"/>
                  <a:gd name="T33" fmla="*/ 5 h 1569"/>
                  <a:gd name="T34" fmla="*/ 2 w 5466"/>
                  <a:gd name="T35" fmla="*/ 5 h 1569"/>
                  <a:gd name="T36" fmla="*/ 1 w 5466"/>
                  <a:gd name="T37" fmla="*/ 5 h 1569"/>
                  <a:gd name="T38" fmla="*/ 1 w 5466"/>
                  <a:gd name="T39" fmla="*/ 5 h 1569"/>
                  <a:gd name="T40" fmla="*/ 0 w 5466"/>
                  <a:gd name="T41" fmla="*/ 5 h 1569"/>
                  <a:gd name="T42" fmla="*/ 0 w 5466"/>
                  <a:gd name="T43" fmla="*/ 5 h 1569"/>
                  <a:gd name="T44" fmla="*/ 0 w 5466"/>
                  <a:gd name="T45" fmla="*/ 5 h 1569"/>
                  <a:gd name="T46" fmla="*/ 2 w 5466"/>
                  <a:gd name="T47" fmla="*/ 0 h 1569"/>
                  <a:gd name="T48" fmla="*/ 19 w 5466"/>
                  <a:gd name="T49" fmla="*/ 0 h 1569"/>
                  <a:gd name="T50" fmla="*/ 19 w 5466"/>
                  <a:gd name="T51" fmla="*/ 0 h 1569"/>
                  <a:gd name="T52" fmla="*/ 2 w 5466"/>
                  <a:gd name="T53" fmla="*/ 0 h 1569"/>
                  <a:gd name="T54" fmla="*/ 0 w 5466"/>
                  <a:gd name="T55" fmla="*/ 6 h 1569"/>
                  <a:gd name="T56" fmla="*/ 0 w 5466"/>
                  <a:gd name="T57" fmla="*/ 6 h 1569"/>
                  <a:gd name="T58" fmla="*/ 0 w 5466"/>
                  <a:gd name="T59" fmla="*/ 6 h 1569"/>
                  <a:gd name="T60" fmla="*/ 1 w 5466"/>
                  <a:gd name="T61" fmla="*/ 6 h 1569"/>
                  <a:gd name="T62" fmla="*/ 1 w 5466"/>
                  <a:gd name="T63" fmla="*/ 6 h 1569"/>
                  <a:gd name="T64" fmla="*/ 1 w 5466"/>
                  <a:gd name="T65" fmla="*/ 6 h 1569"/>
                  <a:gd name="T66" fmla="*/ 3 w 5466"/>
                  <a:gd name="T67" fmla="*/ 6 h 1569"/>
                  <a:gd name="T68" fmla="*/ 4 w 5466"/>
                  <a:gd name="T69" fmla="*/ 6 h 1569"/>
                  <a:gd name="T70" fmla="*/ 6 w 5466"/>
                  <a:gd name="T71" fmla="*/ 6 h 1569"/>
                  <a:gd name="T72" fmla="*/ 6 w 5466"/>
                  <a:gd name="T73" fmla="*/ 6 h 1569"/>
                  <a:gd name="T74" fmla="*/ 8 w 5466"/>
                  <a:gd name="T75" fmla="*/ 6 h 1569"/>
                  <a:gd name="T76" fmla="*/ 9 w 5466"/>
                  <a:gd name="T77" fmla="*/ 5 h 1569"/>
                  <a:gd name="T78" fmla="*/ 10 w 5466"/>
                  <a:gd name="T79" fmla="*/ 5 h 1569"/>
                  <a:gd name="T80" fmla="*/ 11 w 5466"/>
                  <a:gd name="T81" fmla="*/ 5 h 1569"/>
                  <a:gd name="T82" fmla="*/ 12 w 5466"/>
                  <a:gd name="T83" fmla="*/ 5 h 1569"/>
                  <a:gd name="T84" fmla="*/ 13 w 5466"/>
                  <a:gd name="T85" fmla="*/ 4 h 1569"/>
                  <a:gd name="T86" fmla="*/ 14 w 5466"/>
                  <a:gd name="T87" fmla="*/ 4 h 1569"/>
                  <a:gd name="T88" fmla="*/ 15 w 5466"/>
                  <a:gd name="T89" fmla="*/ 3 h 1569"/>
                  <a:gd name="T90" fmla="*/ 16 w 5466"/>
                  <a:gd name="T91" fmla="*/ 2 h 1569"/>
                  <a:gd name="T92" fmla="*/ 17 w 5466"/>
                  <a:gd name="T93" fmla="*/ 2 h 1569"/>
                  <a:gd name="T94" fmla="*/ 18 w 5466"/>
                  <a:gd name="T95" fmla="*/ 1 h 15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466"/>
                  <a:gd name="T145" fmla="*/ 0 h 1569"/>
                  <a:gd name="T146" fmla="*/ 5466 w 5466"/>
                  <a:gd name="T147" fmla="*/ 1569 h 15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466" h="1569">
                    <a:moveTo>
                      <a:pt x="5295" y="100"/>
                    </a:moveTo>
                    <a:lnTo>
                      <a:pt x="5171" y="187"/>
                    </a:lnTo>
                    <a:lnTo>
                      <a:pt x="5051" y="273"/>
                    </a:lnTo>
                    <a:lnTo>
                      <a:pt x="4936" y="354"/>
                    </a:lnTo>
                    <a:lnTo>
                      <a:pt x="4824" y="433"/>
                    </a:lnTo>
                    <a:lnTo>
                      <a:pt x="4716" y="510"/>
                    </a:lnTo>
                    <a:lnTo>
                      <a:pt x="4610" y="582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507" y="653"/>
                    </a:lnTo>
                    <a:lnTo>
                      <a:pt x="4529" y="675"/>
                    </a:lnTo>
                    <a:lnTo>
                      <a:pt x="4517" y="645"/>
                    </a:lnTo>
                    <a:lnTo>
                      <a:pt x="4415" y="712"/>
                    </a:lnTo>
                    <a:lnTo>
                      <a:pt x="4316" y="777"/>
                    </a:lnTo>
                    <a:lnTo>
                      <a:pt x="4218" y="838"/>
                    </a:lnTo>
                    <a:lnTo>
                      <a:pt x="4121" y="898"/>
                    </a:lnTo>
                    <a:lnTo>
                      <a:pt x="4027" y="953"/>
                    </a:lnTo>
                    <a:lnTo>
                      <a:pt x="3930" y="1006"/>
                    </a:lnTo>
                    <a:lnTo>
                      <a:pt x="3836" y="1057"/>
                    </a:lnTo>
                    <a:lnTo>
                      <a:pt x="3739" y="1104"/>
                    </a:lnTo>
                    <a:lnTo>
                      <a:pt x="3645" y="1148"/>
                    </a:lnTo>
                    <a:lnTo>
                      <a:pt x="3546" y="1189"/>
                    </a:lnTo>
                    <a:lnTo>
                      <a:pt x="3448" y="1228"/>
                    </a:lnTo>
                    <a:lnTo>
                      <a:pt x="3347" y="1266"/>
                    </a:lnTo>
                    <a:lnTo>
                      <a:pt x="3245" y="1299"/>
                    </a:lnTo>
                    <a:lnTo>
                      <a:pt x="3141" y="1329"/>
                    </a:lnTo>
                    <a:lnTo>
                      <a:pt x="3032" y="1358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920" y="1384"/>
                    </a:lnTo>
                    <a:lnTo>
                      <a:pt x="2934" y="1413"/>
                    </a:lnTo>
                    <a:lnTo>
                      <a:pt x="2934" y="1380"/>
                    </a:lnTo>
                    <a:lnTo>
                      <a:pt x="2820" y="1404"/>
                    </a:lnTo>
                    <a:lnTo>
                      <a:pt x="2700" y="1423"/>
                    </a:lnTo>
                    <a:lnTo>
                      <a:pt x="2577" y="1441"/>
                    </a:lnTo>
                    <a:lnTo>
                      <a:pt x="2449" y="1455"/>
                    </a:lnTo>
                    <a:lnTo>
                      <a:pt x="2318" y="1469"/>
                    </a:lnTo>
                    <a:lnTo>
                      <a:pt x="2180" y="1478"/>
                    </a:lnTo>
                    <a:lnTo>
                      <a:pt x="2036" y="1484"/>
                    </a:lnTo>
                    <a:lnTo>
                      <a:pt x="1886" y="1490"/>
                    </a:lnTo>
                    <a:lnTo>
                      <a:pt x="1811" y="1490"/>
                    </a:lnTo>
                    <a:lnTo>
                      <a:pt x="1737" y="1492"/>
                    </a:lnTo>
                    <a:lnTo>
                      <a:pt x="1666" y="1494"/>
                    </a:lnTo>
                    <a:lnTo>
                      <a:pt x="1597" y="1494"/>
                    </a:lnTo>
                    <a:lnTo>
                      <a:pt x="1463" y="1496"/>
                    </a:lnTo>
                    <a:lnTo>
                      <a:pt x="1339" y="1498"/>
                    </a:lnTo>
                    <a:lnTo>
                      <a:pt x="1221" y="1500"/>
                    </a:lnTo>
                    <a:lnTo>
                      <a:pt x="1110" y="1502"/>
                    </a:lnTo>
                    <a:lnTo>
                      <a:pt x="1006" y="1502"/>
                    </a:lnTo>
                    <a:lnTo>
                      <a:pt x="908" y="1504"/>
                    </a:lnTo>
                    <a:lnTo>
                      <a:pt x="583" y="1504"/>
                    </a:lnTo>
                    <a:lnTo>
                      <a:pt x="516" y="1502"/>
                    </a:lnTo>
                    <a:lnTo>
                      <a:pt x="398" y="1502"/>
                    </a:lnTo>
                    <a:lnTo>
                      <a:pt x="346" y="1500"/>
                    </a:lnTo>
                    <a:lnTo>
                      <a:pt x="299" y="1500"/>
                    </a:lnTo>
                    <a:lnTo>
                      <a:pt x="258" y="1498"/>
                    </a:lnTo>
                    <a:lnTo>
                      <a:pt x="220" y="1498"/>
                    </a:lnTo>
                    <a:lnTo>
                      <a:pt x="187" y="1496"/>
                    </a:lnTo>
                    <a:lnTo>
                      <a:pt x="157" y="1496"/>
                    </a:lnTo>
                    <a:lnTo>
                      <a:pt x="132" y="1494"/>
                    </a:lnTo>
                    <a:lnTo>
                      <a:pt x="110" y="1494"/>
                    </a:lnTo>
                    <a:lnTo>
                      <a:pt x="90" y="1492"/>
                    </a:lnTo>
                    <a:lnTo>
                      <a:pt x="75" y="1492"/>
                    </a:lnTo>
                    <a:lnTo>
                      <a:pt x="61" y="1490"/>
                    </a:lnTo>
                    <a:lnTo>
                      <a:pt x="51" y="1490"/>
                    </a:lnTo>
                    <a:lnTo>
                      <a:pt x="43" y="1488"/>
                    </a:lnTo>
                    <a:lnTo>
                      <a:pt x="33" y="1488"/>
                    </a:lnTo>
                    <a:lnTo>
                      <a:pt x="29" y="1520"/>
                    </a:lnTo>
                    <a:lnTo>
                      <a:pt x="61" y="1530"/>
                    </a:lnTo>
                    <a:lnTo>
                      <a:pt x="506" y="41"/>
                    </a:lnTo>
                    <a:lnTo>
                      <a:pt x="474" y="31"/>
                    </a:lnTo>
                    <a:lnTo>
                      <a:pt x="474" y="65"/>
                    </a:lnTo>
                    <a:lnTo>
                      <a:pt x="5446" y="65"/>
                    </a:lnTo>
                    <a:lnTo>
                      <a:pt x="5446" y="31"/>
                    </a:lnTo>
                    <a:lnTo>
                      <a:pt x="5429" y="5"/>
                    </a:lnTo>
                    <a:lnTo>
                      <a:pt x="5295" y="100"/>
                    </a:lnTo>
                    <a:close/>
                    <a:moveTo>
                      <a:pt x="5466" y="57"/>
                    </a:moveTo>
                    <a:lnTo>
                      <a:pt x="5446" y="0"/>
                    </a:lnTo>
                    <a:lnTo>
                      <a:pt x="474" y="0"/>
                    </a:lnTo>
                    <a:lnTo>
                      <a:pt x="445" y="23"/>
                    </a:lnTo>
                    <a:lnTo>
                      <a:pt x="0" y="1512"/>
                    </a:lnTo>
                    <a:lnTo>
                      <a:pt x="25" y="1551"/>
                    </a:lnTo>
                    <a:lnTo>
                      <a:pt x="33" y="1553"/>
                    </a:lnTo>
                    <a:lnTo>
                      <a:pt x="43" y="1553"/>
                    </a:lnTo>
                    <a:lnTo>
                      <a:pt x="51" y="1555"/>
                    </a:lnTo>
                    <a:lnTo>
                      <a:pt x="61" y="1555"/>
                    </a:lnTo>
                    <a:lnTo>
                      <a:pt x="75" y="1557"/>
                    </a:lnTo>
                    <a:lnTo>
                      <a:pt x="90" y="1557"/>
                    </a:lnTo>
                    <a:lnTo>
                      <a:pt x="110" y="1559"/>
                    </a:lnTo>
                    <a:lnTo>
                      <a:pt x="132" y="1559"/>
                    </a:lnTo>
                    <a:lnTo>
                      <a:pt x="157" y="1561"/>
                    </a:lnTo>
                    <a:lnTo>
                      <a:pt x="187" y="1561"/>
                    </a:lnTo>
                    <a:lnTo>
                      <a:pt x="220" y="1563"/>
                    </a:lnTo>
                    <a:lnTo>
                      <a:pt x="258" y="1563"/>
                    </a:lnTo>
                    <a:lnTo>
                      <a:pt x="299" y="1565"/>
                    </a:lnTo>
                    <a:lnTo>
                      <a:pt x="346" y="1565"/>
                    </a:lnTo>
                    <a:lnTo>
                      <a:pt x="398" y="1567"/>
                    </a:lnTo>
                    <a:lnTo>
                      <a:pt x="516" y="1567"/>
                    </a:lnTo>
                    <a:lnTo>
                      <a:pt x="583" y="1569"/>
                    </a:lnTo>
                    <a:lnTo>
                      <a:pt x="908" y="1569"/>
                    </a:lnTo>
                    <a:lnTo>
                      <a:pt x="1006" y="1567"/>
                    </a:lnTo>
                    <a:lnTo>
                      <a:pt x="1110" y="1567"/>
                    </a:lnTo>
                    <a:lnTo>
                      <a:pt x="1221" y="1565"/>
                    </a:lnTo>
                    <a:lnTo>
                      <a:pt x="1339" y="1563"/>
                    </a:lnTo>
                    <a:lnTo>
                      <a:pt x="1463" y="1561"/>
                    </a:lnTo>
                    <a:lnTo>
                      <a:pt x="1597" y="1559"/>
                    </a:lnTo>
                    <a:lnTo>
                      <a:pt x="1666" y="1559"/>
                    </a:lnTo>
                    <a:lnTo>
                      <a:pt x="1737" y="1557"/>
                    </a:lnTo>
                    <a:lnTo>
                      <a:pt x="1811" y="1555"/>
                    </a:lnTo>
                    <a:lnTo>
                      <a:pt x="1888" y="1555"/>
                    </a:lnTo>
                    <a:lnTo>
                      <a:pt x="2036" y="1549"/>
                    </a:lnTo>
                    <a:lnTo>
                      <a:pt x="2180" y="1543"/>
                    </a:lnTo>
                    <a:lnTo>
                      <a:pt x="2318" y="1534"/>
                    </a:lnTo>
                    <a:lnTo>
                      <a:pt x="2449" y="1520"/>
                    </a:lnTo>
                    <a:lnTo>
                      <a:pt x="2577" y="1506"/>
                    </a:lnTo>
                    <a:lnTo>
                      <a:pt x="2700" y="1488"/>
                    </a:lnTo>
                    <a:lnTo>
                      <a:pt x="2820" y="1469"/>
                    </a:lnTo>
                    <a:lnTo>
                      <a:pt x="2934" y="1445"/>
                    </a:lnTo>
                    <a:lnTo>
                      <a:pt x="2946" y="1443"/>
                    </a:lnTo>
                    <a:lnTo>
                      <a:pt x="3058" y="1417"/>
                    </a:lnTo>
                    <a:lnTo>
                      <a:pt x="3166" y="1388"/>
                    </a:lnTo>
                    <a:lnTo>
                      <a:pt x="3271" y="1358"/>
                    </a:lnTo>
                    <a:lnTo>
                      <a:pt x="3373" y="1325"/>
                    </a:lnTo>
                    <a:lnTo>
                      <a:pt x="3473" y="1287"/>
                    </a:lnTo>
                    <a:lnTo>
                      <a:pt x="3572" y="1248"/>
                    </a:lnTo>
                    <a:lnTo>
                      <a:pt x="3670" y="1207"/>
                    </a:lnTo>
                    <a:lnTo>
                      <a:pt x="3765" y="1163"/>
                    </a:lnTo>
                    <a:lnTo>
                      <a:pt x="3861" y="1116"/>
                    </a:lnTo>
                    <a:lnTo>
                      <a:pt x="3956" y="1065"/>
                    </a:lnTo>
                    <a:lnTo>
                      <a:pt x="4052" y="1012"/>
                    </a:lnTo>
                    <a:lnTo>
                      <a:pt x="4147" y="957"/>
                    </a:lnTo>
                    <a:lnTo>
                      <a:pt x="4243" y="898"/>
                    </a:lnTo>
                    <a:lnTo>
                      <a:pt x="4342" y="836"/>
                    </a:lnTo>
                    <a:lnTo>
                      <a:pt x="4440" y="771"/>
                    </a:lnTo>
                    <a:lnTo>
                      <a:pt x="4543" y="705"/>
                    </a:lnTo>
                    <a:lnTo>
                      <a:pt x="4552" y="699"/>
                    </a:lnTo>
                    <a:lnTo>
                      <a:pt x="4655" y="628"/>
                    </a:lnTo>
                    <a:lnTo>
                      <a:pt x="4761" y="555"/>
                    </a:lnTo>
                    <a:lnTo>
                      <a:pt x="4869" y="478"/>
                    </a:lnTo>
                    <a:lnTo>
                      <a:pt x="4982" y="399"/>
                    </a:lnTo>
                    <a:lnTo>
                      <a:pt x="5096" y="319"/>
                    </a:lnTo>
                    <a:lnTo>
                      <a:pt x="5216" y="232"/>
                    </a:lnTo>
                    <a:lnTo>
                      <a:pt x="5340" y="145"/>
                    </a:lnTo>
                    <a:lnTo>
                      <a:pt x="546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64" name="Freeform 328"/>
              <p:cNvSpPr>
                <a:spLocks/>
              </p:cNvSpPr>
              <p:nvPr/>
            </p:nvSpPr>
            <p:spPr bwMode="auto">
              <a:xfrm>
                <a:off x="3073" y="1263"/>
                <a:ext cx="594" cy="227"/>
              </a:xfrm>
              <a:custGeom>
                <a:avLst/>
                <a:gdLst>
                  <a:gd name="T0" fmla="*/ 14 w 3891"/>
                  <a:gd name="T1" fmla="*/ 0 h 1489"/>
                  <a:gd name="T2" fmla="*/ 14 w 3891"/>
                  <a:gd name="T3" fmla="*/ 0 h 1489"/>
                  <a:gd name="T4" fmla="*/ 14 w 3891"/>
                  <a:gd name="T5" fmla="*/ 0 h 1489"/>
                  <a:gd name="T6" fmla="*/ 14 w 3891"/>
                  <a:gd name="T7" fmla="*/ 0 h 1489"/>
                  <a:gd name="T8" fmla="*/ 14 w 3891"/>
                  <a:gd name="T9" fmla="*/ 0 h 1489"/>
                  <a:gd name="T10" fmla="*/ 13 w 3891"/>
                  <a:gd name="T11" fmla="*/ 0 h 1489"/>
                  <a:gd name="T12" fmla="*/ 13 w 3891"/>
                  <a:gd name="T13" fmla="*/ 0 h 1489"/>
                  <a:gd name="T14" fmla="*/ 13 w 3891"/>
                  <a:gd name="T15" fmla="*/ 0 h 1489"/>
                  <a:gd name="T16" fmla="*/ 13 w 3891"/>
                  <a:gd name="T17" fmla="*/ 1 h 1489"/>
                  <a:gd name="T18" fmla="*/ 13 w 3891"/>
                  <a:gd name="T19" fmla="*/ 1 h 1489"/>
                  <a:gd name="T20" fmla="*/ 13 w 3891"/>
                  <a:gd name="T21" fmla="*/ 1 h 1489"/>
                  <a:gd name="T22" fmla="*/ 12 w 3891"/>
                  <a:gd name="T23" fmla="*/ 1 h 1489"/>
                  <a:gd name="T24" fmla="*/ 12 w 3891"/>
                  <a:gd name="T25" fmla="*/ 1 h 1489"/>
                  <a:gd name="T26" fmla="*/ 12 w 3891"/>
                  <a:gd name="T27" fmla="*/ 1 h 1489"/>
                  <a:gd name="T28" fmla="*/ 11 w 3891"/>
                  <a:gd name="T29" fmla="*/ 2 h 1489"/>
                  <a:gd name="T30" fmla="*/ 11 w 3891"/>
                  <a:gd name="T31" fmla="*/ 2 h 1489"/>
                  <a:gd name="T32" fmla="*/ 11 w 3891"/>
                  <a:gd name="T33" fmla="*/ 2 h 1489"/>
                  <a:gd name="T34" fmla="*/ 11 w 3891"/>
                  <a:gd name="T35" fmla="*/ 2 h 1489"/>
                  <a:gd name="T36" fmla="*/ 10 w 3891"/>
                  <a:gd name="T37" fmla="*/ 2 h 1489"/>
                  <a:gd name="T38" fmla="*/ 10 w 3891"/>
                  <a:gd name="T39" fmla="*/ 3 h 1489"/>
                  <a:gd name="T40" fmla="*/ 9 w 3891"/>
                  <a:gd name="T41" fmla="*/ 3 h 1489"/>
                  <a:gd name="T42" fmla="*/ 9 w 3891"/>
                  <a:gd name="T43" fmla="*/ 3 h 1489"/>
                  <a:gd name="T44" fmla="*/ 9 w 3891"/>
                  <a:gd name="T45" fmla="*/ 3 h 1489"/>
                  <a:gd name="T46" fmla="*/ 8 w 3891"/>
                  <a:gd name="T47" fmla="*/ 4 h 1489"/>
                  <a:gd name="T48" fmla="*/ 8 w 3891"/>
                  <a:gd name="T49" fmla="*/ 4 h 1489"/>
                  <a:gd name="T50" fmla="*/ 7 w 3891"/>
                  <a:gd name="T51" fmla="*/ 4 h 1489"/>
                  <a:gd name="T52" fmla="*/ 7 w 3891"/>
                  <a:gd name="T53" fmla="*/ 4 h 1489"/>
                  <a:gd name="T54" fmla="*/ 7 w 3891"/>
                  <a:gd name="T55" fmla="*/ 4 h 1489"/>
                  <a:gd name="T56" fmla="*/ 6 w 3891"/>
                  <a:gd name="T57" fmla="*/ 5 h 1489"/>
                  <a:gd name="T58" fmla="*/ 6 w 3891"/>
                  <a:gd name="T59" fmla="*/ 5 h 1489"/>
                  <a:gd name="T60" fmla="*/ 6 w 3891"/>
                  <a:gd name="T61" fmla="*/ 5 h 1489"/>
                  <a:gd name="T62" fmla="*/ 5 w 3891"/>
                  <a:gd name="T63" fmla="*/ 5 h 1489"/>
                  <a:gd name="T64" fmla="*/ 5 w 3891"/>
                  <a:gd name="T65" fmla="*/ 5 h 1489"/>
                  <a:gd name="T66" fmla="*/ 5 w 3891"/>
                  <a:gd name="T67" fmla="*/ 5 h 1489"/>
                  <a:gd name="T68" fmla="*/ 4 w 3891"/>
                  <a:gd name="T69" fmla="*/ 5 h 1489"/>
                  <a:gd name="T70" fmla="*/ 4 w 3891"/>
                  <a:gd name="T71" fmla="*/ 5 h 1489"/>
                  <a:gd name="T72" fmla="*/ 4 w 3891"/>
                  <a:gd name="T73" fmla="*/ 5 h 1489"/>
                  <a:gd name="T74" fmla="*/ 4 w 3891"/>
                  <a:gd name="T75" fmla="*/ 5 h 1489"/>
                  <a:gd name="T76" fmla="*/ 3 w 3891"/>
                  <a:gd name="T77" fmla="*/ 5 h 1489"/>
                  <a:gd name="T78" fmla="*/ 3 w 3891"/>
                  <a:gd name="T79" fmla="*/ 5 h 1489"/>
                  <a:gd name="T80" fmla="*/ 3 w 3891"/>
                  <a:gd name="T81" fmla="*/ 5 h 1489"/>
                  <a:gd name="T82" fmla="*/ 3 w 3891"/>
                  <a:gd name="T83" fmla="*/ 5 h 1489"/>
                  <a:gd name="T84" fmla="*/ 2 w 3891"/>
                  <a:gd name="T85" fmla="*/ 5 h 1489"/>
                  <a:gd name="T86" fmla="*/ 2 w 3891"/>
                  <a:gd name="T87" fmla="*/ 5 h 1489"/>
                  <a:gd name="T88" fmla="*/ 2 w 3891"/>
                  <a:gd name="T89" fmla="*/ 5 h 1489"/>
                  <a:gd name="T90" fmla="*/ 2 w 3891"/>
                  <a:gd name="T91" fmla="*/ 5 h 1489"/>
                  <a:gd name="T92" fmla="*/ 2 w 3891"/>
                  <a:gd name="T93" fmla="*/ 5 h 1489"/>
                  <a:gd name="T94" fmla="*/ 1 w 3891"/>
                  <a:gd name="T95" fmla="*/ 4 h 1489"/>
                  <a:gd name="T96" fmla="*/ 1 w 3891"/>
                  <a:gd name="T97" fmla="*/ 4 h 1489"/>
                  <a:gd name="T98" fmla="*/ 1 w 3891"/>
                  <a:gd name="T99" fmla="*/ 4 h 1489"/>
                  <a:gd name="T100" fmla="*/ 1 w 3891"/>
                  <a:gd name="T101" fmla="*/ 4 h 1489"/>
                  <a:gd name="T102" fmla="*/ 1 w 3891"/>
                  <a:gd name="T103" fmla="*/ 3 h 1489"/>
                  <a:gd name="T104" fmla="*/ 1 w 3891"/>
                  <a:gd name="T105" fmla="*/ 3 h 1489"/>
                  <a:gd name="T106" fmla="*/ 0 w 3891"/>
                  <a:gd name="T107" fmla="*/ 2 h 1489"/>
                  <a:gd name="T108" fmla="*/ 0 w 3891"/>
                  <a:gd name="T109" fmla="*/ 2 h 1489"/>
                  <a:gd name="T110" fmla="*/ 0 w 3891"/>
                  <a:gd name="T111" fmla="*/ 2 h 1489"/>
                  <a:gd name="T112" fmla="*/ 0 w 3891"/>
                  <a:gd name="T113" fmla="*/ 1 h 1489"/>
                  <a:gd name="T114" fmla="*/ 0 w 3891"/>
                  <a:gd name="T115" fmla="*/ 1 h 1489"/>
                  <a:gd name="T116" fmla="*/ 0 w 3891"/>
                  <a:gd name="T117" fmla="*/ 0 h 1489"/>
                  <a:gd name="T118" fmla="*/ 14 w 3891"/>
                  <a:gd name="T119" fmla="*/ 0 h 148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891"/>
                  <a:gd name="T181" fmla="*/ 0 h 1489"/>
                  <a:gd name="T182" fmla="*/ 3891 w 3891"/>
                  <a:gd name="T183" fmla="*/ 1489 h 148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891" h="1489">
                    <a:moveTo>
                      <a:pt x="3891" y="0"/>
                    </a:moveTo>
                    <a:lnTo>
                      <a:pt x="3887" y="4"/>
                    </a:lnTo>
                    <a:lnTo>
                      <a:pt x="3874" y="12"/>
                    </a:lnTo>
                    <a:lnTo>
                      <a:pt x="3854" y="26"/>
                    </a:lnTo>
                    <a:lnTo>
                      <a:pt x="3826" y="45"/>
                    </a:lnTo>
                    <a:lnTo>
                      <a:pt x="3791" y="71"/>
                    </a:lnTo>
                    <a:lnTo>
                      <a:pt x="3748" y="99"/>
                    </a:lnTo>
                    <a:lnTo>
                      <a:pt x="3700" y="132"/>
                    </a:lnTo>
                    <a:lnTo>
                      <a:pt x="3645" y="169"/>
                    </a:lnTo>
                    <a:lnTo>
                      <a:pt x="3584" y="209"/>
                    </a:lnTo>
                    <a:lnTo>
                      <a:pt x="3519" y="254"/>
                    </a:lnTo>
                    <a:lnTo>
                      <a:pt x="3448" y="299"/>
                    </a:lnTo>
                    <a:lnTo>
                      <a:pt x="3372" y="351"/>
                    </a:lnTo>
                    <a:lnTo>
                      <a:pt x="3293" y="402"/>
                    </a:lnTo>
                    <a:lnTo>
                      <a:pt x="3210" y="455"/>
                    </a:lnTo>
                    <a:lnTo>
                      <a:pt x="3123" y="510"/>
                    </a:lnTo>
                    <a:lnTo>
                      <a:pt x="3033" y="567"/>
                    </a:lnTo>
                    <a:lnTo>
                      <a:pt x="2940" y="624"/>
                    </a:lnTo>
                    <a:lnTo>
                      <a:pt x="2846" y="683"/>
                    </a:lnTo>
                    <a:lnTo>
                      <a:pt x="2747" y="742"/>
                    </a:lnTo>
                    <a:lnTo>
                      <a:pt x="2649" y="800"/>
                    </a:lnTo>
                    <a:lnTo>
                      <a:pt x="2550" y="859"/>
                    </a:lnTo>
                    <a:lnTo>
                      <a:pt x="2450" y="918"/>
                    </a:lnTo>
                    <a:lnTo>
                      <a:pt x="2348" y="975"/>
                    </a:lnTo>
                    <a:lnTo>
                      <a:pt x="2147" y="1085"/>
                    </a:lnTo>
                    <a:lnTo>
                      <a:pt x="2046" y="1136"/>
                    </a:lnTo>
                    <a:lnTo>
                      <a:pt x="1948" y="1188"/>
                    </a:lnTo>
                    <a:lnTo>
                      <a:pt x="1849" y="1235"/>
                    </a:lnTo>
                    <a:lnTo>
                      <a:pt x="1763" y="1276"/>
                    </a:lnTo>
                    <a:lnTo>
                      <a:pt x="1676" y="1314"/>
                    </a:lnTo>
                    <a:lnTo>
                      <a:pt x="1590" y="1349"/>
                    </a:lnTo>
                    <a:lnTo>
                      <a:pt x="1505" y="1380"/>
                    </a:lnTo>
                    <a:lnTo>
                      <a:pt x="1420" y="1408"/>
                    </a:lnTo>
                    <a:lnTo>
                      <a:pt x="1337" y="1434"/>
                    </a:lnTo>
                    <a:lnTo>
                      <a:pt x="1257" y="1453"/>
                    </a:lnTo>
                    <a:lnTo>
                      <a:pt x="1176" y="1469"/>
                    </a:lnTo>
                    <a:lnTo>
                      <a:pt x="1097" y="1481"/>
                    </a:lnTo>
                    <a:lnTo>
                      <a:pt x="1020" y="1487"/>
                    </a:lnTo>
                    <a:lnTo>
                      <a:pt x="946" y="1489"/>
                    </a:lnTo>
                    <a:lnTo>
                      <a:pt x="873" y="1485"/>
                    </a:lnTo>
                    <a:lnTo>
                      <a:pt x="802" y="1475"/>
                    </a:lnTo>
                    <a:lnTo>
                      <a:pt x="733" y="1459"/>
                    </a:lnTo>
                    <a:lnTo>
                      <a:pt x="666" y="1438"/>
                    </a:lnTo>
                    <a:lnTo>
                      <a:pt x="601" y="1408"/>
                    </a:lnTo>
                    <a:lnTo>
                      <a:pt x="540" y="1373"/>
                    </a:lnTo>
                    <a:lnTo>
                      <a:pt x="481" y="1331"/>
                    </a:lnTo>
                    <a:lnTo>
                      <a:pt x="424" y="1280"/>
                    </a:lnTo>
                    <a:lnTo>
                      <a:pt x="369" y="1223"/>
                    </a:lnTo>
                    <a:lnTo>
                      <a:pt x="319" y="1156"/>
                    </a:lnTo>
                    <a:lnTo>
                      <a:pt x="270" y="1083"/>
                    </a:lnTo>
                    <a:lnTo>
                      <a:pt x="227" y="1000"/>
                    </a:lnTo>
                    <a:lnTo>
                      <a:pt x="186" y="910"/>
                    </a:lnTo>
                    <a:lnTo>
                      <a:pt x="148" y="809"/>
                    </a:lnTo>
                    <a:lnTo>
                      <a:pt x="113" y="699"/>
                    </a:lnTo>
                    <a:lnTo>
                      <a:pt x="83" y="579"/>
                    </a:lnTo>
                    <a:lnTo>
                      <a:pt x="56" y="451"/>
                    </a:lnTo>
                    <a:lnTo>
                      <a:pt x="34" y="311"/>
                    </a:lnTo>
                    <a:lnTo>
                      <a:pt x="14" y="162"/>
                    </a:lnTo>
                    <a:lnTo>
                      <a:pt x="0" y="0"/>
                    </a:lnTo>
                    <a:lnTo>
                      <a:pt x="3891" y="0"/>
                    </a:lnTo>
                    <a:close/>
                  </a:path>
                </a:pathLst>
              </a:custGeom>
              <a:solidFill>
                <a:srgbClr val="75C4F0"/>
              </a:solidFill>
              <a:ln w="0">
                <a:solidFill>
                  <a:srgbClr val="75C4F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65" name="Freeform 329"/>
              <p:cNvSpPr>
                <a:spLocks noEditPoints="1"/>
              </p:cNvSpPr>
              <p:nvPr/>
            </p:nvSpPr>
            <p:spPr bwMode="auto">
              <a:xfrm>
                <a:off x="3068" y="1258"/>
                <a:ext cx="615" cy="237"/>
              </a:xfrm>
              <a:custGeom>
                <a:avLst/>
                <a:gdLst>
                  <a:gd name="T0" fmla="*/ 14 w 4027"/>
                  <a:gd name="T1" fmla="*/ 0 h 1553"/>
                  <a:gd name="T2" fmla="*/ 13 w 4027"/>
                  <a:gd name="T3" fmla="*/ 0 h 1553"/>
                  <a:gd name="T4" fmla="*/ 13 w 4027"/>
                  <a:gd name="T5" fmla="*/ 1 h 1553"/>
                  <a:gd name="T6" fmla="*/ 13 w 4027"/>
                  <a:gd name="T7" fmla="*/ 1 h 1553"/>
                  <a:gd name="T8" fmla="*/ 13 w 4027"/>
                  <a:gd name="T9" fmla="*/ 1 h 1553"/>
                  <a:gd name="T10" fmla="*/ 12 w 4027"/>
                  <a:gd name="T11" fmla="*/ 1 h 1553"/>
                  <a:gd name="T12" fmla="*/ 11 w 4027"/>
                  <a:gd name="T13" fmla="*/ 2 h 1553"/>
                  <a:gd name="T14" fmla="*/ 10 w 4027"/>
                  <a:gd name="T15" fmla="*/ 2 h 1553"/>
                  <a:gd name="T16" fmla="*/ 9 w 4027"/>
                  <a:gd name="T17" fmla="*/ 3 h 1553"/>
                  <a:gd name="T18" fmla="*/ 7 w 4027"/>
                  <a:gd name="T19" fmla="*/ 4 h 1553"/>
                  <a:gd name="T20" fmla="*/ 6 w 4027"/>
                  <a:gd name="T21" fmla="*/ 5 h 1553"/>
                  <a:gd name="T22" fmla="*/ 5 w 4027"/>
                  <a:gd name="T23" fmla="*/ 5 h 1553"/>
                  <a:gd name="T24" fmla="*/ 4 w 4027"/>
                  <a:gd name="T25" fmla="*/ 5 h 1553"/>
                  <a:gd name="T26" fmla="*/ 4 w 4027"/>
                  <a:gd name="T27" fmla="*/ 5 h 1553"/>
                  <a:gd name="T28" fmla="*/ 4 w 4027"/>
                  <a:gd name="T29" fmla="*/ 5 h 1553"/>
                  <a:gd name="T30" fmla="*/ 3 w 4027"/>
                  <a:gd name="T31" fmla="*/ 5 h 1553"/>
                  <a:gd name="T32" fmla="*/ 3 w 4027"/>
                  <a:gd name="T33" fmla="*/ 5 h 1553"/>
                  <a:gd name="T34" fmla="*/ 3 w 4027"/>
                  <a:gd name="T35" fmla="*/ 5 h 1553"/>
                  <a:gd name="T36" fmla="*/ 2 w 4027"/>
                  <a:gd name="T37" fmla="*/ 5 h 1553"/>
                  <a:gd name="T38" fmla="*/ 2 w 4027"/>
                  <a:gd name="T39" fmla="*/ 5 h 1553"/>
                  <a:gd name="T40" fmla="*/ 2 w 4027"/>
                  <a:gd name="T41" fmla="*/ 5 h 1553"/>
                  <a:gd name="T42" fmla="*/ 2 w 4027"/>
                  <a:gd name="T43" fmla="*/ 4 h 1553"/>
                  <a:gd name="T44" fmla="*/ 1 w 4027"/>
                  <a:gd name="T45" fmla="*/ 4 h 1553"/>
                  <a:gd name="T46" fmla="*/ 1 w 4027"/>
                  <a:gd name="T47" fmla="*/ 4 h 1553"/>
                  <a:gd name="T48" fmla="*/ 1 w 4027"/>
                  <a:gd name="T49" fmla="*/ 4 h 1553"/>
                  <a:gd name="T50" fmla="*/ 1 w 4027"/>
                  <a:gd name="T51" fmla="*/ 3 h 1553"/>
                  <a:gd name="T52" fmla="*/ 1 w 4027"/>
                  <a:gd name="T53" fmla="*/ 3 h 1553"/>
                  <a:gd name="T54" fmla="*/ 0 w 4027"/>
                  <a:gd name="T55" fmla="*/ 2 h 1553"/>
                  <a:gd name="T56" fmla="*/ 0 w 4027"/>
                  <a:gd name="T57" fmla="*/ 2 h 1553"/>
                  <a:gd name="T58" fmla="*/ 0 w 4027"/>
                  <a:gd name="T59" fmla="*/ 2 h 1553"/>
                  <a:gd name="T60" fmla="*/ 0 w 4027"/>
                  <a:gd name="T61" fmla="*/ 1 h 1553"/>
                  <a:gd name="T62" fmla="*/ 0 w 4027"/>
                  <a:gd name="T63" fmla="*/ 0 h 1553"/>
                  <a:gd name="T64" fmla="*/ 0 w 4027"/>
                  <a:gd name="T65" fmla="*/ 0 h 1553"/>
                  <a:gd name="T66" fmla="*/ 14 w 4027"/>
                  <a:gd name="T67" fmla="*/ 0 h 1553"/>
                  <a:gd name="T68" fmla="*/ 14 w 4027"/>
                  <a:gd name="T69" fmla="*/ 0 h 1553"/>
                  <a:gd name="T70" fmla="*/ 0 w 4027"/>
                  <a:gd name="T71" fmla="*/ 0 h 1553"/>
                  <a:gd name="T72" fmla="*/ 0 w 4027"/>
                  <a:gd name="T73" fmla="*/ 1 h 1553"/>
                  <a:gd name="T74" fmla="*/ 0 w 4027"/>
                  <a:gd name="T75" fmla="*/ 2 h 1553"/>
                  <a:gd name="T76" fmla="*/ 0 w 4027"/>
                  <a:gd name="T77" fmla="*/ 2 h 1553"/>
                  <a:gd name="T78" fmla="*/ 0 w 4027"/>
                  <a:gd name="T79" fmla="*/ 3 h 1553"/>
                  <a:gd name="T80" fmla="*/ 1 w 4027"/>
                  <a:gd name="T81" fmla="*/ 4 h 1553"/>
                  <a:gd name="T82" fmla="*/ 1 w 4027"/>
                  <a:gd name="T83" fmla="*/ 4 h 1553"/>
                  <a:gd name="T84" fmla="*/ 1 w 4027"/>
                  <a:gd name="T85" fmla="*/ 4 h 1553"/>
                  <a:gd name="T86" fmla="*/ 2 w 4027"/>
                  <a:gd name="T87" fmla="*/ 5 h 1553"/>
                  <a:gd name="T88" fmla="*/ 2 w 4027"/>
                  <a:gd name="T89" fmla="*/ 5 h 1553"/>
                  <a:gd name="T90" fmla="*/ 3 w 4027"/>
                  <a:gd name="T91" fmla="*/ 5 h 1553"/>
                  <a:gd name="T92" fmla="*/ 3 w 4027"/>
                  <a:gd name="T93" fmla="*/ 5 h 1553"/>
                  <a:gd name="T94" fmla="*/ 4 w 4027"/>
                  <a:gd name="T95" fmla="*/ 5 h 1553"/>
                  <a:gd name="T96" fmla="*/ 5 w 4027"/>
                  <a:gd name="T97" fmla="*/ 5 h 1553"/>
                  <a:gd name="T98" fmla="*/ 5 w 4027"/>
                  <a:gd name="T99" fmla="*/ 5 h 1553"/>
                  <a:gd name="T100" fmla="*/ 6 w 4027"/>
                  <a:gd name="T101" fmla="*/ 5 h 1553"/>
                  <a:gd name="T102" fmla="*/ 7 w 4027"/>
                  <a:gd name="T103" fmla="*/ 4 h 1553"/>
                  <a:gd name="T104" fmla="*/ 9 w 4027"/>
                  <a:gd name="T105" fmla="*/ 3 h 1553"/>
                  <a:gd name="T106" fmla="*/ 11 w 4027"/>
                  <a:gd name="T107" fmla="*/ 2 h 1553"/>
                  <a:gd name="T108" fmla="*/ 12 w 4027"/>
                  <a:gd name="T109" fmla="*/ 2 h 1553"/>
                  <a:gd name="T110" fmla="*/ 12 w 4027"/>
                  <a:gd name="T111" fmla="*/ 1 h 1553"/>
                  <a:gd name="T112" fmla="*/ 13 w 4027"/>
                  <a:gd name="T113" fmla="*/ 1 h 1553"/>
                  <a:gd name="T114" fmla="*/ 14 w 4027"/>
                  <a:gd name="T115" fmla="*/ 1 h 1553"/>
                  <a:gd name="T116" fmla="*/ 14 w 4027"/>
                  <a:gd name="T117" fmla="*/ 0 h 1553"/>
                  <a:gd name="T118" fmla="*/ 14 w 4027"/>
                  <a:gd name="T119" fmla="*/ 0 h 15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27"/>
                  <a:gd name="T181" fmla="*/ 0 h 1553"/>
                  <a:gd name="T182" fmla="*/ 4027 w 4027"/>
                  <a:gd name="T183" fmla="*/ 1553 h 15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27" h="1553">
                    <a:moveTo>
                      <a:pt x="3901" y="11"/>
                    </a:moveTo>
                    <a:lnTo>
                      <a:pt x="3891" y="17"/>
                    </a:lnTo>
                    <a:lnTo>
                      <a:pt x="3875" y="29"/>
                    </a:lnTo>
                    <a:lnTo>
                      <a:pt x="3854" y="43"/>
                    </a:lnTo>
                    <a:lnTo>
                      <a:pt x="3826" y="63"/>
                    </a:lnTo>
                    <a:lnTo>
                      <a:pt x="3792" y="86"/>
                    </a:lnTo>
                    <a:lnTo>
                      <a:pt x="3755" y="112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712" y="141"/>
                    </a:lnTo>
                    <a:lnTo>
                      <a:pt x="3735" y="163"/>
                    </a:lnTo>
                    <a:lnTo>
                      <a:pt x="3722" y="133"/>
                    </a:lnTo>
                    <a:lnTo>
                      <a:pt x="3621" y="200"/>
                    </a:lnTo>
                    <a:lnTo>
                      <a:pt x="3566" y="238"/>
                    </a:lnTo>
                    <a:lnTo>
                      <a:pt x="3505" y="277"/>
                    </a:lnTo>
                    <a:lnTo>
                      <a:pt x="3442" y="321"/>
                    </a:lnTo>
                    <a:lnTo>
                      <a:pt x="3375" y="364"/>
                    </a:lnTo>
                    <a:lnTo>
                      <a:pt x="3304" y="409"/>
                    </a:lnTo>
                    <a:lnTo>
                      <a:pt x="3231" y="456"/>
                    </a:lnTo>
                    <a:lnTo>
                      <a:pt x="3156" y="506"/>
                    </a:lnTo>
                    <a:lnTo>
                      <a:pt x="3078" y="555"/>
                    </a:lnTo>
                    <a:lnTo>
                      <a:pt x="2997" y="604"/>
                    </a:lnTo>
                    <a:lnTo>
                      <a:pt x="2914" y="655"/>
                    </a:lnTo>
                    <a:lnTo>
                      <a:pt x="2745" y="758"/>
                    </a:lnTo>
                    <a:lnTo>
                      <a:pt x="2572" y="860"/>
                    </a:lnTo>
                    <a:lnTo>
                      <a:pt x="2396" y="961"/>
                    </a:lnTo>
                    <a:lnTo>
                      <a:pt x="2219" y="1059"/>
                    </a:lnTo>
                    <a:lnTo>
                      <a:pt x="2044" y="1152"/>
                    </a:lnTo>
                    <a:lnTo>
                      <a:pt x="1871" y="1238"/>
                    </a:lnTo>
                    <a:lnTo>
                      <a:pt x="1788" y="1276"/>
                    </a:lnTo>
                    <a:lnTo>
                      <a:pt x="1703" y="1313"/>
                    </a:lnTo>
                    <a:lnTo>
                      <a:pt x="1621" y="1347"/>
                    </a:lnTo>
                    <a:lnTo>
                      <a:pt x="1538" y="1378"/>
                    </a:lnTo>
                    <a:lnTo>
                      <a:pt x="1455" y="1406"/>
                    </a:lnTo>
                    <a:lnTo>
                      <a:pt x="1376" y="1431"/>
                    </a:lnTo>
                    <a:lnTo>
                      <a:pt x="1296" y="1451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219" y="1469"/>
                    </a:lnTo>
                    <a:lnTo>
                      <a:pt x="1231" y="1498"/>
                    </a:lnTo>
                    <a:lnTo>
                      <a:pt x="1231" y="1465"/>
                    </a:lnTo>
                    <a:lnTo>
                      <a:pt x="1156" y="1476"/>
                    </a:lnTo>
                    <a:lnTo>
                      <a:pt x="1081" y="1484"/>
                    </a:lnTo>
                    <a:lnTo>
                      <a:pt x="1006" y="1488"/>
                    </a:lnTo>
                    <a:lnTo>
                      <a:pt x="935" y="1486"/>
                    </a:lnTo>
                    <a:lnTo>
                      <a:pt x="864" y="1478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98" y="1467"/>
                    </a:lnTo>
                    <a:lnTo>
                      <a:pt x="798" y="1498"/>
                    </a:lnTo>
                    <a:lnTo>
                      <a:pt x="811" y="1469"/>
                    </a:lnTo>
                    <a:lnTo>
                      <a:pt x="744" y="1451"/>
                    </a:lnTo>
                    <a:lnTo>
                      <a:pt x="681" y="1425"/>
                    </a:lnTo>
                    <a:lnTo>
                      <a:pt x="620" y="139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61" y="1356"/>
                    </a:lnTo>
                    <a:lnTo>
                      <a:pt x="547" y="1386"/>
                    </a:lnTo>
                    <a:lnTo>
                      <a:pt x="571" y="1364"/>
                    </a:lnTo>
                    <a:lnTo>
                      <a:pt x="514" y="1319"/>
                    </a:lnTo>
                    <a:lnTo>
                      <a:pt x="461" y="1268"/>
                    </a:lnTo>
                    <a:lnTo>
                      <a:pt x="410" y="1209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60" y="1144"/>
                    </a:lnTo>
                    <a:lnTo>
                      <a:pt x="339" y="1165"/>
                    </a:lnTo>
                    <a:lnTo>
                      <a:pt x="368" y="1154"/>
                    </a:lnTo>
                    <a:lnTo>
                      <a:pt x="345" y="1116"/>
                    </a:lnTo>
                    <a:lnTo>
                      <a:pt x="323" y="1079"/>
                    </a:lnTo>
                    <a:lnTo>
                      <a:pt x="301" y="1039"/>
                    </a:lnTo>
                    <a:lnTo>
                      <a:pt x="280" y="996"/>
                    </a:lnTo>
                    <a:lnTo>
                      <a:pt x="260" y="953"/>
                    </a:lnTo>
                    <a:lnTo>
                      <a:pt x="242" y="905"/>
                    </a:lnTo>
                    <a:lnTo>
                      <a:pt x="223" y="858"/>
                    </a:lnTo>
                    <a:lnTo>
                      <a:pt x="205" y="807"/>
                    </a:lnTo>
                    <a:lnTo>
                      <a:pt x="189" y="754"/>
                    </a:lnTo>
                    <a:lnTo>
                      <a:pt x="173" y="699"/>
                    </a:lnTo>
                    <a:lnTo>
                      <a:pt x="158" y="642"/>
                    </a:lnTo>
                    <a:lnTo>
                      <a:pt x="144" y="582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30" y="519"/>
                    </a:lnTo>
                    <a:lnTo>
                      <a:pt x="100" y="533"/>
                    </a:lnTo>
                    <a:lnTo>
                      <a:pt x="134" y="533"/>
                    </a:lnTo>
                    <a:lnTo>
                      <a:pt x="122" y="468"/>
                    </a:lnTo>
                    <a:lnTo>
                      <a:pt x="110" y="401"/>
                    </a:lnTo>
                    <a:lnTo>
                      <a:pt x="100" y="332"/>
                    </a:lnTo>
                    <a:lnTo>
                      <a:pt x="91" y="261"/>
                    </a:lnTo>
                    <a:lnTo>
                      <a:pt x="83" y="187"/>
                    </a:lnTo>
                    <a:lnTo>
                      <a:pt x="75" y="110"/>
                    </a:lnTo>
                    <a:lnTo>
                      <a:pt x="69" y="29"/>
                    </a:lnTo>
                    <a:lnTo>
                      <a:pt x="35" y="31"/>
                    </a:lnTo>
                    <a:lnTo>
                      <a:pt x="35" y="65"/>
                    </a:lnTo>
                    <a:lnTo>
                      <a:pt x="3926" y="65"/>
                    </a:lnTo>
                    <a:lnTo>
                      <a:pt x="3926" y="31"/>
                    </a:lnTo>
                    <a:lnTo>
                      <a:pt x="3909" y="5"/>
                    </a:lnTo>
                    <a:lnTo>
                      <a:pt x="3901" y="11"/>
                    </a:lnTo>
                    <a:close/>
                    <a:moveTo>
                      <a:pt x="3946" y="57"/>
                    </a:moveTo>
                    <a:lnTo>
                      <a:pt x="4027" y="0"/>
                    </a:lnTo>
                    <a:lnTo>
                      <a:pt x="0" y="0"/>
                    </a:lnTo>
                    <a:lnTo>
                      <a:pt x="4" y="33"/>
                    </a:lnTo>
                    <a:lnTo>
                      <a:pt x="10" y="110"/>
                    </a:lnTo>
                    <a:lnTo>
                      <a:pt x="18" y="187"/>
                    </a:lnTo>
                    <a:lnTo>
                      <a:pt x="26" y="261"/>
                    </a:lnTo>
                    <a:lnTo>
                      <a:pt x="35" y="332"/>
                    </a:lnTo>
                    <a:lnTo>
                      <a:pt x="45" y="401"/>
                    </a:lnTo>
                    <a:lnTo>
                      <a:pt x="57" y="468"/>
                    </a:lnTo>
                    <a:lnTo>
                      <a:pt x="69" y="533"/>
                    </a:lnTo>
                    <a:lnTo>
                      <a:pt x="71" y="545"/>
                    </a:lnTo>
                    <a:lnTo>
                      <a:pt x="85" y="608"/>
                    </a:lnTo>
                    <a:lnTo>
                      <a:pt x="98" y="667"/>
                    </a:lnTo>
                    <a:lnTo>
                      <a:pt x="114" y="724"/>
                    </a:lnTo>
                    <a:lnTo>
                      <a:pt x="130" y="779"/>
                    </a:lnTo>
                    <a:lnTo>
                      <a:pt x="146" y="833"/>
                    </a:lnTo>
                    <a:lnTo>
                      <a:pt x="163" y="884"/>
                    </a:lnTo>
                    <a:lnTo>
                      <a:pt x="183" y="931"/>
                    </a:lnTo>
                    <a:lnTo>
                      <a:pt x="201" y="978"/>
                    </a:lnTo>
                    <a:lnTo>
                      <a:pt x="221" y="1022"/>
                    </a:lnTo>
                    <a:lnTo>
                      <a:pt x="242" y="1065"/>
                    </a:lnTo>
                    <a:lnTo>
                      <a:pt x="264" y="1104"/>
                    </a:lnTo>
                    <a:lnTo>
                      <a:pt x="286" y="1142"/>
                    </a:lnTo>
                    <a:lnTo>
                      <a:pt x="309" y="1179"/>
                    </a:lnTo>
                    <a:lnTo>
                      <a:pt x="315" y="1189"/>
                    </a:lnTo>
                    <a:lnTo>
                      <a:pt x="364" y="1254"/>
                    </a:lnTo>
                    <a:lnTo>
                      <a:pt x="416" y="1313"/>
                    </a:lnTo>
                    <a:lnTo>
                      <a:pt x="469" y="1364"/>
                    </a:lnTo>
                    <a:lnTo>
                      <a:pt x="526" y="1410"/>
                    </a:lnTo>
                    <a:lnTo>
                      <a:pt x="536" y="1415"/>
                    </a:lnTo>
                    <a:lnTo>
                      <a:pt x="595" y="1453"/>
                    </a:lnTo>
                    <a:lnTo>
                      <a:pt x="656" y="1484"/>
                    </a:lnTo>
                    <a:lnTo>
                      <a:pt x="719" y="1510"/>
                    </a:lnTo>
                    <a:lnTo>
                      <a:pt x="786" y="1528"/>
                    </a:lnTo>
                    <a:lnTo>
                      <a:pt x="798" y="1532"/>
                    </a:lnTo>
                    <a:lnTo>
                      <a:pt x="864" y="1543"/>
                    </a:lnTo>
                    <a:lnTo>
                      <a:pt x="935" y="1551"/>
                    </a:lnTo>
                    <a:lnTo>
                      <a:pt x="1006" y="1553"/>
                    </a:lnTo>
                    <a:lnTo>
                      <a:pt x="1081" y="1549"/>
                    </a:lnTo>
                    <a:lnTo>
                      <a:pt x="1156" y="1541"/>
                    </a:lnTo>
                    <a:lnTo>
                      <a:pt x="1231" y="1530"/>
                    </a:lnTo>
                    <a:lnTo>
                      <a:pt x="1244" y="1528"/>
                    </a:lnTo>
                    <a:lnTo>
                      <a:pt x="1321" y="1510"/>
                    </a:lnTo>
                    <a:lnTo>
                      <a:pt x="1402" y="1490"/>
                    </a:lnTo>
                    <a:lnTo>
                      <a:pt x="1481" y="1465"/>
                    </a:lnTo>
                    <a:lnTo>
                      <a:pt x="1563" y="1437"/>
                    </a:lnTo>
                    <a:lnTo>
                      <a:pt x="1646" y="1406"/>
                    </a:lnTo>
                    <a:lnTo>
                      <a:pt x="1729" y="1372"/>
                    </a:lnTo>
                    <a:lnTo>
                      <a:pt x="1814" y="1335"/>
                    </a:lnTo>
                    <a:lnTo>
                      <a:pt x="1898" y="1295"/>
                    </a:lnTo>
                    <a:lnTo>
                      <a:pt x="1983" y="1254"/>
                    </a:lnTo>
                    <a:lnTo>
                      <a:pt x="2070" y="1211"/>
                    </a:lnTo>
                    <a:lnTo>
                      <a:pt x="2245" y="1118"/>
                    </a:lnTo>
                    <a:lnTo>
                      <a:pt x="2422" y="1020"/>
                    </a:lnTo>
                    <a:lnTo>
                      <a:pt x="2597" y="919"/>
                    </a:lnTo>
                    <a:lnTo>
                      <a:pt x="2771" y="817"/>
                    </a:lnTo>
                    <a:lnTo>
                      <a:pt x="2940" y="714"/>
                    </a:lnTo>
                    <a:lnTo>
                      <a:pt x="3023" y="663"/>
                    </a:lnTo>
                    <a:lnTo>
                      <a:pt x="3103" y="614"/>
                    </a:lnTo>
                    <a:lnTo>
                      <a:pt x="3182" y="565"/>
                    </a:lnTo>
                    <a:lnTo>
                      <a:pt x="3257" y="515"/>
                    </a:lnTo>
                    <a:lnTo>
                      <a:pt x="3330" y="468"/>
                    </a:lnTo>
                    <a:lnTo>
                      <a:pt x="3401" y="423"/>
                    </a:lnTo>
                    <a:lnTo>
                      <a:pt x="3468" y="380"/>
                    </a:lnTo>
                    <a:lnTo>
                      <a:pt x="3531" y="336"/>
                    </a:lnTo>
                    <a:lnTo>
                      <a:pt x="3592" y="297"/>
                    </a:lnTo>
                    <a:lnTo>
                      <a:pt x="3647" y="259"/>
                    </a:lnTo>
                    <a:lnTo>
                      <a:pt x="3747" y="193"/>
                    </a:lnTo>
                    <a:lnTo>
                      <a:pt x="3757" y="187"/>
                    </a:lnTo>
                    <a:lnTo>
                      <a:pt x="3800" y="157"/>
                    </a:lnTo>
                    <a:lnTo>
                      <a:pt x="3838" y="131"/>
                    </a:lnTo>
                    <a:lnTo>
                      <a:pt x="3871" y="108"/>
                    </a:lnTo>
                    <a:lnTo>
                      <a:pt x="3899" y="88"/>
                    </a:lnTo>
                    <a:lnTo>
                      <a:pt x="3920" y="74"/>
                    </a:lnTo>
                    <a:lnTo>
                      <a:pt x="3936" y="63"/>
                    </a:lnTo>
                    <a:lnTo>
                      <a:pt x="3946" y="5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66" name="Freeform 330"/>
              <p:cNvSpPr>
                <a:spLocks/>
              </p:cNvSpPr>
              <p:nvPr/>
            </p:nvSpPr>
            <p:spPr bwMode="auto">
              <a:xfrm>
                <a:off x="3221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67" name="Freeform 331"/>
              <p:cNvSpPr>
                <a:spLocks/>
              </p:cNvSpPr>
              <p:nvPr/>
            </p:nvSpPr>
            <p:spPr bwMode="auto">
              <a:xfrm>
                <a:off x="3318" y="1259"/>
                <a:ext cx="547" cy="237"/>
              </a:xfrm>
              <a:custGeom>
                <a:avLst/>
                <a:gdLst>
                  <a:gd name="T0" fmla="*/ 0 w 3580"/>
                  <a:gd name="T1" fmla="*/ 6 h 1550"/>
                  <a:gd name="T2" fmla="*/ 1 w 3580"/>
                  <a:gd name="T3" fmla="*/ 6 h 1550"/>
                  <a:gd name="T4" fmla="*/ 2 w 3580"/>
                  <a:gd name="T5" fmla="*/ 5 h 1550"/>
                  <a:gd name="T6" fmla="*/ 3 w 3580"/>
                  <a:gd name="T7" fmla="*/ 5 h 1550"/>
                  <a:gd name="T8" fmla="*/ 4 w 3580"/>
                  <a:gd name="T9" fmla="*/ 5 h 1550"/>
                  <a:gd name="T10" fmla="*/ 4 w 3580"/>
                  <a:gd name="T11" fmla="*/ 5 h 1550"/>
                  <a:gd name="T12" fmla="*/ 5 w 3580"/>
                  <a:gd name="T13" fmla="*/ 5 h 1550"/>
                  <a:gd name="T14" fmla="*/ 6 w 3580"/>
                  <a:gd name="T15" fmla="*/ 5 h 1550"/>
                  <a:gd name="T16" fmla="*/ 6 w 3580"/>
                  <a:gd name="T17" fmla="*/ 4 h 1550"/>
                  <a:gd name="T18" fmla="*/ 7 w 3580"/>
                  <a:gd name="T19" fmla="*/ 4 h 1550"/>
                  <a:gd name="T20" fmla="*/ 8 w 3580"/>
                  <a:gd name="T21" fmla="*/ 4 h 1550"/>
                  <a:gd name="T22" fmla="*/ 8 w 3580"/>
                  <a:gd name="T23" fmla="*/ 3 h 1550"/>
                  <a:gd name="T24" fmla="*/ 9 w 3580"/>
                  <a:gd name="T25" fmla="*/ 3 h 1550"/>
                  <a:gd name="T26" fmla="*/ 9 w 3580"/>
                  <a:gd name="T27" fmla="*/ 2 h 1550"/>
                  <a:gd name="T28" fmla="*/ 10 w 3580"/>
                  <a:gd name="T29" fmla="*/ 2 h 1550"/>
                  <a:gd name="T30" fmla="*/ 11 w 3580"/>
                  <a:gd name="T31" fmla="*/ 1 h 1550"/>
                  <a:gd name="T32" fmla="*/ 12 w 3580"/>
                  <a:gd name="T33" fmla="*/ 1 h 1550"/>
                  <a:gd name="T34" fmla="*/ 13 w 3580"/>
                  <a:gd name="T35" fmla="*/ 0 h 1550"/>
                  <a:gd name="T36" fmla="*/ 12 w 3580"/>
                  <a:gd name="T37" fmla="*/ 0 h 1550"/>
                  <a:gd name="T38" fmla="*/ 11 w 3580"/>
                  <a:gd name="T39" fmla="*/ 1 h 1550"/>
                  <a:gd name="T40" fmla="*/ 11 w 3580"/>
                  <a:gd name="T41" fmla="*/ 2 h 1550"/>
                  <a:gd name="T42" fmla="*/ 10 w 3580"/>
                  <a:gd name="T43" fmla="*/ 2 h 1550"/>
                  <a:gd name="T44" fmla="*/ 9 w 3580"/>
                  <a:gd name="T45" fmla="*/ 2 h 1550"/>
                  <a:gd name="T46" fmla="*/ 9 w 3580"/>
                  <a:gd name="T47" fmla="*/ 2 h 1550"/>
                  <a:gd name="T48" fmla="*/ 9 w 3580"/>
                  <a:gd name="T49" fmla="*/ 2 h 1550"/>
                  <a:gd name="T50" fmla="*/ 9 w 3580"/>
                  <a:gd name="T51" fmla="*/ 3 h 1550"/>
                  <a:gd name="T52" fmla="*/ 8 w 3580"/>
                  <a:gd name="T53" fmla="*/ 3 h 1550"/>
                  <a:gd name="T54" fmla="*/ 7 w 3580"/>
                  <a:gd name="T55" fmla="*/ 4 h 1550"/>
                  <a:gd name="T56" fmla="*/ 7 w 3580"/>
                  <a:gd name="T57" fmla="*/ 4 h 1550"/>
                  <a:gd name="T58" fmla="*/ 6 w 3580"/>
                  <a:gd name="T59" fmla="*/ 4 h 1550"/>
                  <a:gd name="T60" fmla="*/ 5 w 3580"/>
                  <a:gd name="T61" fmla="*/ 5 h 1550"/>
                  <a:gd name="T62" fmla="*/ 4 w 3580"/>
                  <a:gd name="T63" fmla="*/ 5 h 1550"/>
                  <a:gd name="T64" fmla="*/ 4 w 3580"/>
                  <a:gd name="T65" fmla="*/ 5 h 1550"/>
                  <a:gd name="T66" fmla="*/ 4 w 3580"/>
                  <a:gd name="T67" fmla="*/ 5 h 1550"/>
                  <a:gd name="T68" fmla="*/ 4 w 3580"/>
                  <a:gd name="T69" fmla="*/ 5 h 1550"/>
                  <a:gd name="T70" fmla="*/ 3 w 3580"/>
                  <a:gd name="T71" fmla="*/ 5 h 1550"/>
                  <a:gd name="T72" fmla="*/ 2 w 3580"/>
                  <a:gd name="T73" fmla="*/ 5 h 1550"/>
                  <a:gd name="T74" fmla="*/ 2 w 3580"/>
                  <a:gd name="T75" fmla="*/ 5 h 1550"/>
                  <a:gd name="T76" fmla="*/ 1 w 3580"/>
                  <a:gd name="T77" fmla="*/ 5 h 15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580"/>
                  <a:gd name="T118" fmla="*/ 0 h 1550"/>
                  <a:gd name="T119" fmla="*/ 3580 w 3580"/>
                  <a:gd name="T120" fmla="*/ 1550 h 15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580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2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4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280" y="1383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4" y="1202"/>
                    </a:lnTo>
                    <a:lnTo>
                      <a:pt x="1879" y="1158"/>
                    </a:lnTo>
                    <a:lnTo>
                      <a:pt x="1975" y="1111"/>
                    </a:lnTo>
                    <a:lnTo>
                      <a:pt x="2070" y="1060"/>
                    </a:lnTo>
                    <a:lnTo>
                      <a:pt x="2166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6" y="831"/>
                    </a:lnTo>
                    <a:lnTo>
                      <a:pt x="2554" y="766"/>
                    </a:lnTo>
                    <a:lnTo>
                      <a:pt x="2657" y="700"/>
                    </a:lnTo>
                    <a:lnTo>
                      <a:pt x="2666" y="694"/>
                    </a:lnTo>
                    <a:lnTo>
                      <a:pt x="2769" y="623"/>
                    </a:lnTo>
                    <a:lnTo>
                      <a:pt x="2875" y="550"/>
                    </a:lnTo>
                    <a:lnTo>
                      <a:pt x="2983" y="473"/>
                    </a:lnTo>
                    <a:lnTo>
                      <a:pt x="3096" y="394"/>
                    </a:lnTo>
                    <a:lnTo>
                      <a:pt x="3210" y="314"/>
                    </a:lnTo>
                    <a:lnTo>
                      <a:pt x="3330" y="227"/>
                    </a:lnTo>
                    <a:lnTo>
                      <a:pt x="3454" y="140"/>
                    </a:lnTo>
                    <a:lnTo>
                      <a:pt x="3580" y="52"/>
                    </a:lnTo>
                    <a:lnTo>
                      <a:pt x="3543" y="0"/>
                    </a:lnTo>
                    <a:lnTo>
                      <a:pt x="3409" y="95"/>
                    </a:lnTo>
                    <a:lnTo>
                      <a:pt x="3285" y="182"/>
                    </a:lnTo>
                    <a:lnTo>
                      <a:pt x="3165" y="268"/>
                    </a:lnTo>
                    <a:lnTo>
                      <a:pt x="3050" y="349"/>
                    </a:lnTo>
                    <a:lnTo>
                      <a:pt x="2938" y="428"/>
                    </a:lnTo>
                    <a:lnTo>
                      <a:pt x="2830" y="505"/>
                    </a:lnTo>
                    <a:lnTo>
                      <a:pt x="2724" y="577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621" y="648"/>
                    </a:lnTo>
                    <a:lnTo>
                      <a:pt x="2643" y="670"/>
                    </a:lnTo>
                    <a:lnTo>
                      <a:pt x="2631" y="640"/>
                    </a:lnTo>
                    <a:lnTo>
                      <a:pt x="2529" y="707"/>
                    </a:lnTo>
                    <a:lnTo>
                      <a:pt x="2430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41" y="948"/>
                    </a:lnTo>
                    <a:lnTo>
                      <a:pt x="2044" y="1001"/>
                    </a:lnTo>
                    <a:lnTo>
                      <a:pt x="1950" y="1052"/>
                    </a:lnTo>
                    <a:lnTo>
                      <a:pt x="1853" y="1099"/>
                    </a:lnTo>
                    <a:lnTo>
                      <a:pt x="1759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255" y="132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4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2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68" name="Freeform 332"/>
              <p:cNvSpPr>
                <a:spLocks/>
              </p:cNvSpPr>
              <p:nvPr/>
            </p:nvSpPr>
            <p:spPr bwMode="auto">
              <a:xfrm>
                <a:off x="3416" y="1259"/>
                <a:ext cx="546" cy="237"/>
              </a:xfrm>
              <a:custGeom>
                <a:avLst/>
                <a:gdLst>
                  <a:gd name="T0" fmla="*/ 0 w 3578"/>
                  <a:gd name="T1" fmla="*/ 6 h 1550"/>
                  <a:gd name="T2" fmla="*/ 1 w 3578"/>
                  <a:gd name="T3" fmla="*/ 6 h 1550"/>
                  <a:gd name="T4" fmla="*/ 2 w 3578"/>
                  <a:gd name="T5" fmla="*/ 5 h 1550"/>
                  <a:gd name="T6" fmla="*/ 3 w 3578"/>
                  <a:gd name="T7" fmla="*/ 5 h 1550"/>
                  <a:gd name="T8" fmla="*/ 4 w 3578"/>
                  <a:gd name="T9" fmla="*/ 5 h 1550"/>
                  <a:gd name="T10" fmla="*/ 4 w 3578"/>
                  <a:gd name="T11" fmla="*/ 5 h 1550"/>
                  <a:gd name="T12" fmla="*/ 5 w 3578"/>
                  <a:gd name="T13" fmla="*/ 5 h 1550"/>
                  <a:gd name="T14" fmla="*/ 6 w 3578"/>
                  <a:gd name="T15" fmla="*/ 4 h 1550"/>
                  <a:gd name="T16" fmla="*/ 7 w 3578"/>
                  <a:gd name="T17" fmla="*/ 4 h 1550"/>
                  <a:gd name="T18" fmla="*/ 7 w 3578"/>
                  <a:gd name="T19" fmla="*/ 4 h 1550"/>
                  <a:gd name="T20" fmla="*/ 8 w 3578"/>
                  <a:gd name="T21" fmla="*/ 3 h 1550"/>
                  <a:gd name="T22" fmla="*/ 9 w 3578"/>
                  <a:gd name="T23" fmla="*/ 3 h 1550"/>
                  <a:gd name="T24" fmla="*/ 9 w 3578"/>
                  <a:gd name="T25" fmla="*/ 2 h 1550"/>
                  <a:gd name="T26" fmla="*/ 10 w 3578"/>
                  <a:gd name="T27" fmla="*/ 2 h 1550"/>
                  <a:gd name="T28" fmla="*/ 11 w 3578"/>
                  <a:gd name="T29" fmla="*/ 2 h 1550"/>
                  <a:gd name="T30" fmla="*/ 11 w 3578"/>
                  <a:gd name="T31" fmla="*/ 1 h 1550"/>
                  <a:gd name="T32" fmla="*/ 12 w 3578"/>
                  <a:gd name="T33" fmla="*/ 0 h 1550"/>
                  <a:gd name="T34" fmla="*/ 13 w 3578"/>
                  <a:gd name="T35" fmla="*/ 0 h 1550"/>
                  <a:gd name="T36" fmla="*/ 12 w 3578"/>
                  <a:gd name="T37" fmla="*/ 1 h 1550"/>
                  <a:gd name="T38" fmla="*/ 11 w 3578"/>
                  <a:gd name="T39" fmla="*/ 1 h 1550"/>
                  <a:gd name="T40" fmla="*/ 10 w 3578"/>
                  <a:gd name="T41" fmla="*/ 2 h 1550"/>
                  <a:gd name="T42" fmla="*/ 9 w 3578"/>
                  <a:gd name="T43" fmla="*/ 2 h 1550"/>
                  <a:gd name="T44" fmla="*/ 9 w 3578"/>
                  <a:gd name="T45" fmla="*/ 2 h 1550"/>
                  <a:gd name="T46" fmla="*/ 9 w 3578"/>
                  <a:gd name="T47" fmla="*/ 2 h 1550"/>
                  <a:gd name="T48" fmla="*/ 9 w 3578"/>
                  <a:gd name="T49" fmla="*/ 3 h 1550"/>
                  <a:gd name="T50" fmla="*/ 8 w 3578"/>
                  <a:gd name="T51" fmla="*/ 3 h 1550"/>
                  <a:gd name="T52" fmla="*/ 8 w 3578"/>
                  <a:gd name="T53" fmla="*/ 3 h 1550"/>
                  <a:gd name="T54" fmla="*/ 7 w 3578"/>
                  <a:gd name="T55" fmla="*/ 4 h 1550"/>
                  <a:gd name="T56" fmla="*/ 6 w 3578"/>
                  <a:gd name="T57" fmla="*/ 4 h 1550"/>
                  <a:gd name="T58" fmla="*/ 5 w 3578"/>
                  <a:gd name="T59" fmla="*/ 4 h 1550"/>
                  <a:gd name="T60" fmla="*/ 5 w 3578"/>
                  <a:gd name="T61" fmla="*/ 5 h 1550"/>
                  <a:gd name="T62" fmla="*/ 4 w 3578"/>
                  <a:gd name="T63" fmla="*/ 5 h 1550"/>
                  <a:gd name="T64" fmla="*/ 4 w 3578"/>
                  <a:gd name="T65" fmla="*/ 5 h 1550"/>
                  <a:gd name="T66" fmla="*/ 4 w 3578"/>
                  <a:gd name="T67" fmla="*/ 5 h 1550"/>
                  <a:gd name="T68" fmla="*/ 3 w 3578"/>
                  <a:gd name="T69" fmla="*/ 5 h 1550"/>
                  <a:gd name="T70" fmla="*/ 2 w 3578"/>
                  <a:gd name="T71" fmla="*/ 5 h 1550"/>
                  <a:gd name="T72" fmla="*/ 2 w 3578"/>
                  <a:gd name="T73" fmla="*/ 5 h 1550"/>
                  <a:gd name="T74" fmla="*/ 1 w 3578"/>
                  <a:gd name="T75" fmla="*/ 5 h 15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78"/>
                  <a:gd name="T115" fmla="*/ 0 h 1550"/>
                  <a:gd name="T116" fmla="*/ 3578 w 3578"/>
                  <a:gd name="T117" fmla="*/ 1550 h 15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78" h="1550">
                    <a:moveTo>
                      <a:pt x="0" y="1485"/>
                    </a:moveTo>
                    <a:lnTo>
                      <a:pt x="2" y="1550"/>
                    </a:lnTo>
                    <a:lnTo>
                      <a:pt x="150" y="1544"/>
                    </a:lnTo>
                    <a:lnTo>
                      <a:pt x="294" y="1538"/>
                    </a:lnTo>
                    <a:lnTo>
                      <a:pt x="431" y="1529"/>
                    </a:lnTo>
                    <a:lnTo>
                      <a:pt x="563" y="1515"/>
                    </a:lnTo>
                    <a:lnTo>
                      <a:pt x="691" y="1501"/>
                    </a:lnTo>
                    <a:lnTo>
                      <a:pt x="813" y="1483"/>
                    </a:lnTo>
                    <a:lnTo>
                      <a:pt x="934" y="1464"/>
                    </a:lnTo>
                    <a:lnTo>
                      <a:pt x="1048" y="1440"/>
                    </a:lnTo>
                    <a:lnTo>
                      <a:pt x="1060" y="1438"/>
                    </a:lnTo>
                    <a:lnTo>
                      <a:pt x="1172" y="1412"/>
                    </a:lnTo>
                    <a:lnTo>
                      <a:pt x="1385" y="1353"/>
                    </a:lnTo>
                    <a:lnTo>
                      <a:pt x="1487" y="1320"/>
                    </a:lnTo>
                    <a:lnTo>
                      <a:pt x="1587" y="1282"/>
                    </a:lnTo>
                    <a:lnTo>
                      <a:pt x="1686" y="1243"/>
                    </a:lnTo>
                    <a:lnTo>
                      <a:pt x="1782" y="1202"/>
                    </a:lnTo>
                    <a:lnTo>
                      <a:pt x="1879" y="1158"/>
                    </a:lnTo>
                    <a:lnTo>
                      <a:pt x="1973" y="1111"/>
                    </a:lnTo>
                    <a:lnTo>
                      <a:pt x="2070" y="1060"/>
                    </a:lnTo>
                    <a:lnTo>
                      <a:pt x="2164" y="1007"/>
                    </a:lnTo>
                    <a:lnTo>
                      <a:pt x="2261" y="952"/>
                    </a:lnTo>
                    <a:lnTo>
                      <a:pt x="2357" y="893"/>
                    </a:lnTo>
                    <a:lnTo>
                      <a:pt x="2454" y="831"/>
                    </a:lnTo>
                    <a:lnTo>
                      <a:pt x="2552" y="766"/>
                    </a:lnTo>
                    <a:lnTo>
                      <a:pt x="2655" y="700"/>
                    </a:lnTo>
                    <a:lnTo>
                      <a:pt x="2664" y="694"/>
                    </a:lnTo>
                    <a:lnTo>
                      <a:pt x="2767" y="623"/>
                    </a:lnTo>
                    <a:lnTo>
                      <a:pt x="2873" y="550"/>
                    </a:lnTo>
                    <a:lnTo>
                      <a:pt x="2981" y="473"/>
                    </a:lnTo>
                    <a:lnTo>
                      <a:pt x="3094" y="394"/>
                    </a:lnTo>
                    <a:lnTo>
                      <a:pt x="3208" y="314"/>
                    </a:lnTo>
                    <a:lnTo>
                      <a:pt x="3328" y="227"/>
                    </a:lnTo>
                    <a:lnTo>
                      <a:pt x="3452" y="140"/>
                    </a:lnTo>
                    <a:lnTo>
                      <a:pt x="3578" y="52"/>
                    </a:lnTo>
                    <a:lnTo>
                      <a:pt x="3541" y="0"/>
                    </a:lnTo>
                    <a:lnTo>
                      <a:pt x="3407" y="95"/>
                    </a:lnTo>
                    <a:lnTo>
                      <a:pt x="3283" y="182"/>
                    </a:lnTo>
                    <a:lnTo>
                      <a:pt x="3163" y="268"/>
                    </a:lnTo>
                    <a:lnTo>
                      <a:pt x="3048" y="349"/>
                    </a:lnTo>
                    <a:lnTo>
                      <a:pt x="2936" y="428"/>
                    </a:lnTo>
                    <a:lnTo>
                      <a:pt x="2828" y="505"/>
                    </a:lnTo>
                    <a:lnTo>
                      <a:pt x="2722" y="577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619" y="648"/>
                    </a:lnTo>
                    <a:lnTo>
                      <a:pt x="2641" y="670"/>
                    </a:lnTo>
                    <a:lnTo>
                      <a:pt x="2629" y="640"/>
                    </a:lnTo>
                    <a:lnTo>
                      <a:pt x="2527" y="707"/>
                    </a:lnTo>
                    <a:lnTo>
                      <a:pt x="2428" y="772"/>
                    </a:lnTo>
                    <a:lnTo>
                      <a:pt x="2332" y="833"/>
                    </a:lnTo>
                    <a:lnTo>
                      <a:pt x="2235" y="893"/>
                    </a:lnTo>
                    <a:lnTo>
                      <a:pt x="2139" y="948"/>
                    </a:lnTo>
                    <a:lnTo>
                      <a:pt x="2044" y="1001"/>
                    </a:lnTo>
                    <a:lnTo>
                      <a:pt x="1948" y="1052"/>
                    </a:lnTo>
                    <a:lnTo>
                      <a:pt x="1853" y="1099"/>
                    </a:lnTo>
                    <a:lnTo>
                      <a:pt x="1757" y="1143"/>
                    </a:lnTo>
                    <a:lnTo>
                      <a:pt x="1660" y="1184"/>
                    </a:lnTo>
                    <a:lnTo>
                      <a:pt x="1562" y="1223"/>
                    </a:lnTo>
                    <a:lnTo>
                      <a:pt x="1461" y="1261"/>
                    </a:lnTo>
                    <a:lnTo>
                      <a:pt x="1359" y="1294"/>
                    </a:lnTo>
                    <a:lnTo>
                      <a:pt x="1146" y="1353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1034" y="1379"/>
                    </a:lnTo>
                    <a:lnTo>
                      <a:pt x="1048" y="1408"/>
                    </a:lnTo>
                    <a:lnTo>
                      <a:pt x="1048" y="1375"/>
                    </a:lnTo>
                    <a:lnTo>
                      <a:pt x="934" y="1399"/>
                    </a:lnTo>
                    <a:lnTo>
                      <a:pt x="813" y="1418"/>
                    </a:lnTo>
                    <a:lnTo>
                      <a:pt x="691" y="1436"/>
                    </a:lnTo>
                    <a:lnTo>
                      <a:pt x="563" y="1450"/>
                    </a:lnTo>
                    <a:lnTo>
                      <a:pt x="431" y="1464"/>
                    </a:lnTo>
                    <a:lnTo>
                      <a:pt x="294" y="1473"/>
                    </a:lnTo>
                    <a:lnTo>
                      <a:pt x="150" y="1479"/>
                    </a:lnTo>
                    <a:lnTo>
                      <a:pt x="0" y="148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69" name="Freeform 333"/>
              <p:cNvSpPr>
                <a:spLocks/>
              </p:cNvSpPr>
              <p:nvPr/>
            </p:nvSpPr>
            <p:spPr bwMode="auto">
              <a:xfrm>
                <a:off x="3212" y="1485"/>
                <a:ext cx="301" cy="11"/>
              </a:xfrm>
              <a:custGeom>
                <a:avLst/>
                <a:gdLst>
                  <a:gd name="T0" fmla="*/ 0 w 1967"/>
                  <a:gd name="T1" fmla="*/ 0 h 67"/>
                  <a:gd name="T2" fmla="*/ 0 w 1967"/>
                  <a:gd name="T3" fmla="*/ 0 h 67"/>
                  <a:gd name="T4" fmla="*/ 7 w 1967"/>
                  <a:gd name="T5" fmla="*/ 0 h 67"/>
                  <a:gd name="T6" fmla="*/ 7 w 1967"/>
                  <a:gd name="T7" fmla="*/ 0 h 67"/>
                  <a:gd name="T8" fmla="*/ 0 w 1967"/>
                  <a:gd name="T9" fmla="*/ 0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67"/>
                  <a:gd name="T16" fmla="*/ 0 h 67"/>
                  <a:gd name="T17" fmla="*/ 1967 w 1967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67" h="67">
                    <a:moveTo>
                      <a:pt x="0" y="0"/>
                    </a:moveTo>
                    <a:lnTo>
                      <a:pt x="0" y="65"/>
                    </a:lnTo>
                    <a:lnTo>
                      <a:pt x="1967" y="67"/>
                    </a:lnTo>
                    <a:lnTo>
                      <a:pt x="1967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  <p:sp>
            <p:nvSpPr>
              <p:cNvPr id="70" name="Rectangle 334"/>
              <p:cNvSpPr>
                <a:spLocks noChangeArrowheads="1"/>
              </p:cNvSpPr>
              <p:nvPr/>
            </p:nvSpPr>
            <p:spPr bwMode="auto">
              <a:xfrm>
                <a:off x="3073" y="1258"/>
                <a:ext cx="983" cy="10"/>
              </a:xfrm>
              <a:prstGeom prst="rect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en-US"/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8114834" y="38648"/>
              <a:ext cx="992641" cy="6926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722" name="Picture 4721">
            <a:extLst>
              <a:ext uri="{FF2B5EF4-FFF2-40B4-BE49-F238E27FC236}">
                <a16:creationId xmlns:a16="http://schemas.microsoft.com/office/drawing/2014/main" id="{1C088F50-F720-422E-A928-81E2C90CC0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675" t="11749" r="4211" b="20149"/>
          <a:stretch/>
        </p:blipFill>
        <p:spPr>
          <a:xfrm>
            <a:off x="551384" y="3501009"/>
            <a:ext cx="5544616" cy="331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88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16290</TotalTime>
  <Words>2917</Words>
  <Application>Microsoft Office PowerPoint</Application>
  <PresentationFormat>Widescreen</PresentationFormat>
  <Paragraphs>437</Paragraphs>
  <Slides>60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Arial Narrow</vt:lpstr>
      <vt:lpstr>Calibri</vt:lpstr>
      <vt:lpstr>Office Theme</vt:lpstr>
      <vt:lpstr>FAKTS overview &amp; update – January 2021</vt:lpstr>
      <vt:lpstr>PowerPoint Presentation</vt:lpstr>
      <vt:lpstr>PowerPoint Presentation</vt:lpstr>
      <vt:lpstr>PowerPoint Presentation</vt:lpstr>
      <vt:lpstr>Genetic-unit classification</vt:lpstr>
      <vt:lpstr>Genetic-unit classification</vt:lpstr>
      <vt:lpstr>Genetic-unit classification</vt:lpstr>
      <vt:lpstr>DATASET/SUBSET classification</vt:lpstr>
      <vt:lpstr>PowerPoint Presentation</vt:lpstr>
      <vt:lpstr>GENETIC-UNIT GEOMETRIES</vt:lpstr>
      <vt:lpstr>GENETIC-UNIT PROPORTIONS</vt:lpstr>
      <vt:lpstr>GENERATION OF QUANTITATIVE FACIES MODELS</vt:lpstr>
      <vt:lpstr>GENERATION OF QUANTITATIVE FACIES MODELS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Leeds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Luca Colombera</dc:creator>
  <cp:lastModifiedBy>Luca Colombera</cp:lastModifiedBy>
  <cp:revision>1524</cp:revision>
  <cp:lastPrinted>2016-09-16T15:16:41Z</cp:lastPrinted>
  <dcterms:created xsi:type="dcterms:W3CDTF">2011-11-08T11:32:33Z</dcterms:created>
  <dcterms:modified xsi:type="dcterms:W3CDTF">2021-01-08T13:35:08Z</dcterms:modified>
</cp:coreProperties>
</file>